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66" r:id="rId3"/>
    <p:sldId id="257" r:id="rId4"/>
    <p:sldId id="298" r:id="rId5"/>
    <p:sldId id="258" r:id="rId6"/>
    <p:sldId id="289" r:id="rId7"/>
    <p:sldId id="314" r:id="rId8"/>
    <p:sldId id="321" r:id="rId9"/>
    <p:sldId id="320" r:id="rId10"/>
    <p:sldId id="323" r:id="rId11"/>
    <p:sldId id="332" r:id="rId12"/>
    <p:sldId id="324" r:id="rId13"/>
    <p:sldId id="328" r:id="rId14"/>
    <p:sldId id="326" r:id="rId15"/>
    <p:sldId id="325" r:id="rId16"/>
    <p:sldId id="297" r:id="rId17"/>
    <p:sldId id="291" r:id="rId18"/>
    <p:sldId id="295" r:id="rId19"/>
    <p:sldId id="296" r:id="rId20"/>
    <p:sldId id="317" r:id="rId21"/>
    <p:sldId id="316" r:id="rId22"/>
    <p:sldId id="318" r:id="rId23"/>
    <p:sldId id="329" r:id="rId24"/>
    <p:sldId id="330" r:id="rId25"/>
    <p:sldId id="331" r:id="rId26"/>
    <p:sldId id="299" r:id="rId27"/>
    <p:sldId id="335" r:id="rId28"/>
    <p:sldId id="336" r:id="rId29"/>
    <p:sldId id="337" r:id="rId30"/>
    <p:sldId id="333" r:id="rId31"/>
    <p:sldId id="334" r:id="rId32"/>
    <p:sldId id="338" r:id="rId33"/>
    <p:sldId id="339" r:id="rId34"/>
    <p:sldId id="340" r:id="rId35"/>
    <p:sldId id="341" r:id="rId36"/>
    <p:sldId id="342" r:id="rId37"/>
    <p:sldId id="343" r:id="rId38"/>
    <p:sldId id="344" r:id="rId39"/>
    <p:sldId id="345" r:id="rId40"/>
    <p:sldId id="346" r:id="rId41"/>
    <p:sldId id="347" r:id="rId42"/>
    <p:sldId id="348" r:id="rId43"/>
    <p:sldId id="350" r:id="rId44"/>
    <p:sldId id="351" r:id="rId45"/>
    <p:sldId id="265"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52C542-EF8E-5547-A01E-C2240DED3458}">
          <p14:sldIdLst>
            <p14:sldId id="256"/>
            <p14:sldId id="266"/>
            <p14:sldId id="257"/>
            <p14:sldId id="298"/>
            <p14:sldId id="258"/>
            <p14:sldId id="289"/>
            <p14:sldId id="314"/>
            <p14:sldId id="321"/>
            <p14:sldId id="320"/>
            <p14:sldId id="323"/>
            <p14:sldId id="332"/>
            <p14:sldId id="324"/>
            <p14:sldId id="328"/>
            <p14:sldId id="326"/>
            <p14:sldId id="325"/>
            <p14:sldId id="297"/>
            <p14:sldId id="291"/>
            <p14:sldId id="295"/>
            <p14:sldId id="296"/>
            <p14:sldId id="317"/>
            <p14:sldId id="316"/>
            <p14:sldId id="318"/>
            <p14:sldId id="329"/>
            <p14:sldId id="330"/>
            <p14:sldId id="331"/>
            <p14:sldId id="299"/>
            <p14:sldId id="335"/>
            <p14:sldId id="336"/>
            <p14:sldId id="337"/>
            <p14:sldId id="333"/>
            <p14:sldId id="334"/>
            <p14:sldId id="338"/>
            <p14:sldId id="339"/>
            <p14:sldId id="340"/>
            <p14:sldId id="341"/>
            <p14:sldId id="342"/>
            <p14:sldId id="343"/>
            <p14:sldId id="344"/>
            <p14:sldId id="345"/>
            <p14:sldId id="346"/>
            <p14:sldId id="347"/>
            <p14:sldId id="348"/>
            <p14:sldId id="350"/>
            <p14:sldId id="351"/>
            <p14:sldId id="2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8"/>
    <p:restoredTop sz="94643"/>
  </p:normalViewPr>
  <p:slideViewPr>
    <p:cSldViewPr snapToGrid="0" snapToObjects="1">
      <p:cViewPr varScale="1">
        <p:scale>
          <a:sx n="67" d="100"/>
          <a:sy n="67" d="100"/>
        </p:scale>
        <p:origin x="176" y="6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50BB1-259D-2347-BAAD-FAA09D43D701}" type="datetimeFigureOut">
              <a:rPr lang="en-US" smtClean="0"/>
              <a:t>1/11/18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733FD-F7BD-B246-9EC9-0DD4481298A4}" type="slidenum">
              <a:rPr lang="en-US" smtClean="0"/>
              <a:t>‹#›</a:t>
            </a:fld>
            <a:endParaRPr lang="en-US"/>
          </a:p>
        </p:txBody>
      </p:sp>
    </p:spTree>
    <p:extLst>
      <p:ext uri="{BB962C8B-B14F-4D97-AF65-F5344CB8AC3E}">
        <p14:creationId xmlns:p14="http://schemas.microsoft.com/office/powerpoint/2010/main" val="138880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*Treated: Reviewed</a:t>
            </a:r>
            <a:r>
              <a:rPr lang="en-US" baseline="0" dirty="0"/>
              <a:t> Call time and Dispatch time for scheduled calls at 5AM and replaced them with avg. difference time between schedule and dispatch randomly.</a:t>
            </a:r>
            <a:endParaRPr lang="en-US" dirty="0"/>
          </a:p>
        </p:txBody>
      </p:sp>
      <p:sp>
        <p:nvSpPr>
          <p:cNvPr id="4" name="Slide Number Placeholder 3"/>
          <p:cNvSpPr>
            <a:spLocks noGrp="1"/>
          </p:cNvSpPr>
          <p:nvPr>
            <p:ph type="sldNum" sz="quarter" idx="10"/>
          </p:nvPr>
        </p:nvSpPr>
        <p:spPr/>
        <p:txBody>
          <a:bodyPr/>
          <a:lstStyle/>
          <a:p>
            <a:fld id="{9AB733FD-F7BD-B246-9EC9-0DD4481298A4}" type="slidenum">
              <a:rPr lang="en-US" smtClean="0"/>
              <a:t>11</a:t>
            </a:fld>
            <a:endParaRPr lang="en-US"/>
          </a:p>
        </p:txBody>
      </p:sp>
    </p:spTree>
    <p:extLst>
      <p:ext uri="{BB962C8B-B14F-4D97-AF65-F5344CB8AC3E}">
        <p14:creationId xmlns:p14="http://schemas.microsoft.com/office/powerpoint/2010/main" val="40573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1/11/18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1/11/18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 Id="rId3"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Plumbing Business Analysis </a:t>
            </a:r>
          </a:p>
        </p:txBody>
      </p:sp>
      <p:sp>
        <p:nvSpPr>
          <p:cNvPr id="3" name="Subtitle 2"/>
          <p:cNvSpPr>
            <a:spLocks noGrp="1"/>
          </p:cNvSpPr>
          <p:nvPr>
            <p:ph type="subTitle" idx="1"/>
          </p:nvPr>
        </p:nvSpPr>
        <p:spPr/>
        <p:txBody>
          <a:bodyPr>
            <a:normAutofit/>
          </a:bodyPr>
          <a:lstStyle/>
          <a:p>
            <a:r>
              <a:rPr lang="en-US" dirty="0"/>
              <a:t>Business Analytics in Retail and Marketing</a:t>
            </a:r>
          </a:p>
        </p:txBody>
      </p:sp>
    </p:spTree>
    <p:extLst>
      <p:ext uri="{BB962C8B-B14F-4D97-AF65-F5344CB8AC3E}">
        <p14:creationId xmlns:p14="http://schemas.microsoft.com/office/powerpoint/2010/main" val="1632621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fontScale="92500"/>
          </a:bodyPr>
          <a:lstStyle/>
          <a:p>
            <a:r>
              <a:rPr lang="en-US" b="1" dirty="0"/>
              <a:t>Missing/misleading value treatment</a:t>
            </a:r>
            <a:r>
              <a:rPr lang="en-US" dirty="0"/>
              <a:t>: Treated/replaced records~500 having Schedule time as 5AM with Avg. difference between schedule call time and Dispatched calls time</a:t>
            </a:r>
          </a:p>
          <a:p>
            <a:r>
              <a:rPr lang="en-US" dirty="0"/>
              <a:t>Also, treated Call date/time, Schedule date/time, dispatch date/time and complete date/time and last service date as per their order for incorrect records.</a:t>
            </a:r>
          </a:p>
          <a:p>
            <a:r>
              <a:rPr lang="en-US" b="1" dirty="0"/>
              <a:t>Outlier</a:t>
            </a:r>
            <a:r>
              <a:rPr lang="en-US" dirty="0"/>
              <a:t> </a:t>
            </a:r>
            <a:r>
              <a:rPr lang="en-US" b="1" dirty="0"/>
              <a:t>treatment</a:t>
            </a:r>
            <a:r>
              <a:rPr lang="en-US" dirty="0"/>
              <a:t>: Fixed records having incorrect date/year based on rest date and time features. e.g. Call date 10/02/2011 and complete date 11/04/2019 etc.</a:t>
            </a:r>
          </a:p>
        </p:txBody>
      </p:sp>
    </p:spTree>
    <p:extLst>
      <p:ext uri="{BB962C8B-B14F-4D97-AF65-F5344CB8AC3E}">
        <p14:creationId xmlns:p14="http://schemas.microsoft.com/office/powerpoint/2010/main" val="150047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22" y="802993"/>
            <a:ext cx="5360316" cy="28546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898" y="802994"/>
            <a:ext cx="4972291" cy="2854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222" y="3741034"/>
            <a:ext cx="5360316" cy="243984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5786" y="3741034"/>
            <a:ext cx="4977404" cy="2439847"/>
          </a:xfrm>
          <a:prstGeom prst="rect">
            <a:avLst/>
          </a:prstGeom>
        </p:spPr>
      </p:pic>
      <p:sp>
        <p:nvSpPr>
          <p:cNvPr id="12" name="Oval Callout 11"/>
          <p:cNvSpPr/>
          <p:nvPr/>
        </p:nvSpPr>
        <p:spPr>
          <a:xfrm rot="5400000">
            <a:off x="6933236" y="2407536"/>
            <a:ext cx="1678327" cy="474563"/>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ounded Rectangular Callout 12"/>
          <p:cNvSpPr/>
          <p:nvPr/>
        </p:nvSpPr>
        <p:spPr>
          <a:xfrm>
            <a:off x="9230393" y="967197"/>
            <a:ext cx="1360442" cy="595385"/>
          </a:xfrm>
          <a:prstGeom prst="wedgeRoundRectCallout">
            <a:avLst>
              <a:gd name="adj1" fmla="val -138271"/>
              <a:gd name="adj2" fmla="val 2383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*Treated</a:t>
            </a:r>
          </a:p>
          <a:p>
            <a:pPr algn="ctr"/>
            <a:r>
              <a:rPr lang="en-US" sz="1200" dirty="0"/>
              <a:t>(500+ scheduled calls at 5AM)</a:t>
            </a:r>
          </a:p>
        </p:txBody>
      </p:sp>
    </p:spTree>
    <p:extLst>
      <p:ext uri="{BB962C8B-B14F-4D97-AF65-F5344CB8AC3E}">
        <p14:creationId xmlns:p14="http://schemas.microsoft.com/office/powerpoint/2010/main" val="301629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Data Summary and Preparation</a:t>
            </a:r>
          </a:p>
        </p:txBody>
      </p:sp>
      <p:sp>
        <p:nvSpPr>
          <p:cNvPr id="3" name="Content Placeholder 2"/>
          <p:cNvSpPr>
            <a:spLocks noGrp="1"/>
          </p:cNvSpPr>
          <p:nvPr>
            <p:ph idx="1"/>
          </p:nvPr>
        </p:nvSpPr>
        <p:spPr/>
        <p:txBody>
          <a:bodyPr/>
          <a:lstStyle/>
          <a:p>
            <a:r>
              <a:rPr lang="en-US" dirty="0"/>
              <a:t>Converted all date and time variables in correct form and added Rounded time dummy variable for Day of week and time of day analysis.</a:t>
            </a:r>
          </a:p>
          <a:p>
            <a:r>
              <a:rPr lang="en-US" dirty="0"/>
              <a:t> Dropped 212 records of year 2010 and 2014.</a:t>
            </a:r>
          </a:p>
          <a:p>
            <a:r>
              <a:rPr lang="en-US" dirty="0"/>
              <a:t>Created new dummy features based on our hypothesis (refer slide 14)</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532495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r>
              <a:rPr lang="en-US" dirty="0"/>
              <a:t>Data preparation :</a:t>
            </a:r>
          </a:p>
          <a:p>
            <a:pPr marL="0" indent="0">
              <a:buNone/>
            </a:pPr>
            <a:r>
              <a:rPr lang="en-US" dirty="0"/>
              <a:t>	# Creating Development and Holdout Sample</a:t>
            </a:r>
          </a:p>
          <a:p>
            <a:pPr marL="0" indent="0">
              <a:buNone/>
            </a:pPr>
            <a:r>
              <a:rPr lang="en-US" dirty="0"/>
              <a:t>	&gt; Development(Train): All call records in year 2011 and 2012</a:t>
            </a:r>
          </a:p>
          <a:p>
            <a:pPr marL="0" indent="0">
              <a:buNone/>
            </a:pPr>
            <a:r>
              <a:rPr lang="en-US" dirty="0"/>
              <a:t>	&gt; Holdout(Test): All call records in year 2013</a:t>
            </a:r>
          </a:p>
          <a:p>
            <a:pPr marL="0" indent="0">
              <a:buNone/>
            </a:pPr>
            <a:endParaRPr lang="en-US" dirty="0"/>
          </a:p>
          <a:p>
            <a:endParaRPr lang="en-US" dirty="0"/>
          </a:p>
        </p:txBody>
      </p:sp>
    </p:spTree>
    <p:extLst>
      <p:ext uri="{BB962C8B-B14F-4D97-AF65-F5344CB8AC3E}">
        <p14:creationId xmlns:p14="http://schemas.microsoft.com/office/powerpoint/2010/main" val="1713258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Target/Churn Definition</a:t>
            </a:r>
          </a:p>
        </p:txBody>
      </p:sp>
      <p:sp>
        <p:nvSpPr>
          <p:cNvPr id="3" name="Content Placeholder 2"/>
          <p:cNvSpPr>
            <a:spLocks noGrp="1"/>
          </p:cNvSpPr>
          <p:nvPr>
            <p:ph idx="1"/>
          </p:nvPr>
        </p:nvSpPr>
        <p:spPr/>
        <p:txBody>
          <a:bodyPr>
            <a:normAutofit lnSpcReduction="10000"/>
          </a:bodyPr>
          <a:lstStyle/>
          <a:p>
            <a:pPr marL="0" indent="0" fontAlgn="base">
              <a:buNone/>
            </a:pPr>
            <a:r>
              <a:rPr lang="en-US" dirty="0"/>
              <a:t>Our definition of churn can be translated into the following rules:</a:t>
            </a:r>
          </a:p>
          <a:p>
            <a:pPr fontAlgn="base"/>
            <a:r>
              <a:rPr lang="en-US" dirty="0"/>
              <a:t>The </a:t>
            </a:r>
            <a:r>
              <a:rPr lang="en-US" b="1" i="1" dirty="0"/>
              <a:t>Churn</a:t>
            </a:r>
            <a:r>
              <a:rPr lang="en-US" dirty="0"/>
              <a:t> variable (</a:t>
            </a:r>
            <a:r>
              <a:rPr lang="en-US" dirty="0" err="1"/>
              <a:t>i.e</a:t>
            </a:r>
            <a:r>
              <a:rPr lang="en-US" dirty="0"/>
              <a:t> the one we want to model) is built by looking back over a 6 month period from a reference date, and flagging the customers with a “0” if they used our service on this time frame and “1” otherwise i.e. churned.</a:t>
            </a:r>
          </a:p>
          <a:p>
            <a:pPr fontAlgn="base"/>
            <a:r>
              <a:rPr lang="en-US" dirty="0"/>
              <a:t>We have restricted our data to the customers who made more than one service calls from start date, and total purchases at least 30 in value. This rule is to make sure we only look at the high value customers.</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08996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56031502"/>
              </p:ext>
            </p:extLst>
          </p:nvPr>
        </p:nvGraphicFramePr>
        <p:xfrm>
          <a:off x="1898248" y="636598"/>
          <a:ext cx="8472668" cy="5370669"/>
        </p:xfrm>
        <a:graphic>
          <a:graphicData uri="http://schemas.openxmlformats.org/drawingml/2006/table">
            <a:tbl>
              <a:tblPr/>
              <a:tblGrid>
                <a:gridCol w="1684507">
                  <a:extLst>
                    <a:ext uri="{9D8B030D-6E8A-4147-A177-3AD203B41FA5}">
                      <a16:colId xmlns:a16="http://schemas.microsoft.com/office/drawing/2014/main" xmlns="" val="20000"/>
                    </a:ext>
                  </a:extLst>
                </a:gridCol>
                <a:gridCol w="6788161">
                  <a:extLst>
                    <a:ext uri="{9D8B030D-6E8A-4147-A177-3AD203B41FA5}">
                      <a16:colId xmlns:a16="http://schemas.microsoft.com/office/drawing/2014/main" xmlns="" val="20001"/>
                    </a:ext>
                  </a:extLst>
                </a:gridCol>
              </a:tblGrid>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Feature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Description</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extLst>
                  <a:ext uri="{0D108BD9-81ED-4DB2-BD59-A6C34878D82A}">
                    <a16:rowId xmlns:a16="http://schemas.microsoft.com/office/drawing/2014/main" xmlns="" val="10000"/>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Customer ID</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Unique ID for each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 Life Time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Years given customer used service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Date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Month</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Month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ShowIn2011</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2011</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ShowIn2012</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2012</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CntOfDistinctJobs</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No. of different service Jobs used by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Customer Type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Given customer Id </a:t>
                      </a:r>
                      <a:r>
                        <a:rPr lang="en-US" sz="105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belogs</a:t>
                      </a:r>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to which type: Type1, type2 or type3</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447553">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DaysSinceLastCall</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t"/>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This should be calculated runtime when we decide to run model : </a:t>
                      </a:r>
                      <a:r>
                        <a:rPr lang="en-US" sz="105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Numer</a:t>
                      </a:r>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difference between ( Today's date - last service date), here we considered Todays date as 31-12-12(Train), 31-12-13(Test)</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ServiceDelayInHrs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total service delay in hours for </a:t>
                      </a:r>
                      <a:r>
                        <a:rPr lang="en-US" sz="105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custome</a:t>
                      </a:r>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(Dispatch time minus Schedule time)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AvgHrsToCompleteJob</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hours taken to complete job for given custormer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AvgLatencyInDays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number of days between calls for given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IsCalledOnMon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Monday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IsCalledOnTue</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Tuesday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IsCalledOnWed</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Wednesday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IsCalledOnThu</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Thursday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IsCalledOnFri</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Friday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IsCalledOnSat</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Saturday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IsCalledOnSun</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Sunday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Ticket Revenue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Sum of total revenue generatged from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Count of Call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Number of calls made by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Churn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whether customer has churned or not: 1 - churned, 0 - Returning</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bl>
          </a:graphicData>
        </a:graphic>
      </p:graphicFrame>
    </p:spTree>
    <p:extLst>
      <p:ext uri="{BB962C8B-B14F-4D97-AF65-F5344CB8AC3E}">
        <p14:creationId xmlns:p14="http://schemas.microsoft.com/office/powerpoint/2010/main" val="181704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Exploratory Data Analysis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681928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000" dirty="0"/>
              <a:t>Service calls for Jan 2011 till Dec 2013</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12793"/>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Years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5069 </a:t>
            </a:r>
            <a:r>
              <a:rPr lang="en-US" b="1" dirty="0">
                <a:ln w="9525">
                  <a:noFill/>
                  <a:prstDash val="solid"/>
                </a:ln>
                <a:solidFill>
                  <a:schemeClr val="accent6"/>
                </a:solidFill>
                <a:effectLst>
                  <a:outerShdw blurRad="12700" dist="38100" dir="2700000" algn="tl" rotWithShape="0">
                    <a:schemeClr val="accent5">
                      <a:lumMod val="60000"/>
                      <a:lumOff val="40000"/>
                    </a:schemeClr>
                  </a:outerShdw>
                </a:effectLst>
              </a:rPr>
              <a:t>Revenue($): </a:t>
            </a:r>
            <a:r>
              <a:rPr lang="is-IS" b="1" dirty="0">
                <a:ln w="9525">
                  <a:noFill/>
                  <a:prstDash val="solid"/>
                </a:ln>
                <a:solidFill>
                  <a:schemeClr val="accent6"/>
                </a:solidFill>
                <a:effectLst>
                  <a:outerShdw blurRad="12700" dist="38100" dir="2700000" algn="tl" rotWithShape="0">
                    <a:schemeClr val="accent5">
                      <a:lumMod val="60000"/>
                      <a:lumOff val="40000"/>
                    </a:schemeClr>
                  </a:outerShdw>
                </a:effectLst>
              </a:rPr>
              <a:t>2,274,459</a:t>
            </a:r>
            <a:endParaRPr lang="en-US" b="1"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stretch>
            <a:fillRect/>
          </a:stretch>
        </p:blipFill>
        <p:spPr>
          <a:xfrm>
            <a:off x="1481959" y="1513482"/>
            <a:ext cx="9285889" cy="4199311"/>
          </a:xfrm>
          <a:prstGeom prst="rect">
            <a:avLst/>
          </a:prstGeom>
        </p:spPr>
      </p:pic>
      <p:sp>
        <p:nvSpPr>
          <p:cNvPr id="14" name="Rounded Rectangular Callout 13"/>
          <p:cNvSpPr/>
          <p:nvPr/>
        </p:nvSpPr>
        <p:spPr>
          <a:xfrm>
            <a:off x="8251576" y="1776723"/>
            <a:ext cx="2065282" cy="686119"/>
          </a:xfrm>
          <a:prstGeom prst="wedgeRoundRectCallout">
            <a:avLst>
              <a:gd name="adj1" fmla="val -18566"/>
              <a:gd name="adj2" fmla="val 4283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Randomly Distributed</a:t>
            </a:r>
            <a:endParaRPr lang="en-US" dirty="0"/>
          </a:p>
        </p:txBody>
      </p:sp>
    </p:spTree>
    <p:extLst>
      <p:ext uri="{BB962C8B-B14F-4D97-AF65-F5344CB8AC3E}">
        <p14:creationId xmlns:p14="http://schemas.microsoft.com/office/powerpoint/2010/main" val="1372668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calls throughout week shows decreasing trend</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33</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81959" y="1512291"/>
            <a:ext cx="9299799" cy="4219632"/>
          </a:xfrm>
          <a:prstGeom prst="rect">
            <a:avLst/>
          </a:prstGeom>
        </p:spPr>
      </p:pic>
      <p:sp>
        <p:nvSpPr>
          <p:cNvPr id="12" name="Rounded Rectangular Callout 11"/>
          <p:cNvSpPr/>
          <p:nvPr/>
        </p:nvSpPr>
        <p:spPr>
          <a:xfrm>
            <a:off x="2545343" y="1963529"/>
            <a:ext cx="1992732" cy="474875"/>
          </a:xfrm>
          <a:prstGeom prst="wedgeRoundRectCallout">
            <a:avLst>
              <a:gd name="adj1" fmla="val -33201"/>
              <a:gd name="adj2" fmla="val 1237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On avg. 38% more calls on Mondays</a:t>
            </a:r>
          </a:p>
        </p:txBody>
      </p:sp>
    </p:spTree>
    <p:extLst>
      <p:ext uri="{BB962C8B-B14F-4D97-AF65-F5344CB8AC3E}">
        <p14:creationId xmlns:p14="http://schemas.microsoft.com/office/powerpoint/2010/main" val="110993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provided throughout day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37102"/>
            <a:ext cx="928588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Avg. Daily total :</a:t>
            </a:r>
            <a:r>
              <a:rPr lang="en-US" sz="1400" b="1" dirty="0">
                <a:ln w="9525">
                  <a:noFill/>
                  <a:prstDash val="solid"/>
                </a:ln>
                <a:effectLst>
                  <a:outerShdw blurRad="12700" dist="38100" dir="2700000" algn="tl" rotWithShape="0">
                    <a:schemeClr val="bg1">
                      <a:lumMod val="50000"/>
                    </a:schemeClr>
                  </a:outerShdw>
                </a:effectLst>
              </a:rPr>
              <a:t> </a:t>
            </a:r>
            <a:r>
              <a:rPr lang="is-IS" sz="1400"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sz="1400" b="1" dirty="0">
                <a:ln w="9525">
                  <a:noFill/>
                  <a:prstDash val="solid"/>
                </a:ln>
                <a:solidFill>
                  <a:schemeClr val="tx1"/>
                </a:solidFill>
                <a:effectLst>
                  <a:outerShdw blurRad="12700" dist="38100" dir="2700000" algn="tl" rotWithShape="0">
                    <a:schemeClr val="bg1">
                      <a:lumMod val="50000"/>
                    </a:schemeClr>
                  </a:outerShdw>
                </a:effectLst>
              </a:rPr>
              <a:t>Service Calls: 4.76  </a:t>
            </a:r>
            <a:r>
              <a:rPr lang="en-US" sz="1400" b="1" dirty="0">
                <a:ln w="9525">
                  <a:noFill/>
                  <a:prstDash val="solid"/>
                </a:ln>
                <a:solidFill>
                  <a:schemeClr val="accent6"/>
                </a:solidFill>
                <a:effectLst>
                  <a:outerShdw blurRad="12700" dist="38100" dir="2700000" algn="tl" rotWithShape="0">
                    <a:schemeClr val="accent5">
                      <a:lumMod val="60000"/>
                      <a:lumOff val="40000"/>
                    </a:schemeClr>
                  </a:outerShdw>
                </a:effectLst>
              </a:rPr>
              <a:t>Scheduled Calls: 4.74 </a:t>
            </a:r>
            <a:r>
              <a:rPr lang="en-US" sz="1400" b="1" dirty="0">
                <a:ln w="9525">
                  <a:noFill/>
                  <a:prstDash val="solid"/>
                </a:ln>
                <a:solidFill>
                  <a:srgbClr val="C00000"/>
                </a:solidFill>
                <a:effectLst>
                  <a:outerShdw blurRad="12700" dist="38100" dir="2700000" algn="tl" rotWithShape="0">
                    <a:schemeClr val="accent5">
                      <a:lumMod val="60000"/>
                      <a:lumOff val="40000"/>
                    </a:schemeClr>
                  </a:outerShdw>
                </a:effectLst>
              </a:rPr>
              <a:t>Dispatched Calls: </a:t>
            </a:r>
            <a:r>
              <a:rPr lang="is-IS" sz="1400" b="1" dirty="0">
                <a:ln w="9525">
                  <a:noFill/>
                  <a:prstDash val="solid"/>
                </a:ln>
                <a:solidFill>
                  <a:srgbClr val="C00000"/>
                </a:solidFill>
                <a:effectLst>
                  <a:outerShdw blurRad="12700" dist="38100" dir="2700000" algn="tl" rotWithShape="0">
                    <a:schemeClr val="accent5">
                      <a:lumMod val="60000"/>
                      <a:lumOff val="40000"/>
                    </a:schemeClr>
                  </a:outerShdw>
                </a:effectLst>
              </a:rPr>
              <a:t>4.75  </a:t>
            </a:r>
            <a:r>
              <a:rPr lang="is-IS" sz="1400" b="1" dirty="0">
                <a:ln w="9525">
                  <a:noFill/>
                  <a:prstDash val="solid"/>
                </a:ln>
                <a:solidFill>
                  <a:srgbClr val="00B050"/>
                </a:solidFill>
                <a:effectLst>
                  <a:outerShdw blurRad="12700" dist="38100" dir="2700000" algn="tl" rotWithShape="0">
                    <a:schemeClr val="accent5">
                      <a:lumMod val="60000"/>
                      <a:lumOff val="40000"/>
                    </a:schemeClr>
                  </a:outerShdw>
                </a:effectLst>
              </a:rPr>
              <a:t>Revenue($): 2,124 </a:t>
            </a:r>
            <a:endParaRPr lang="en-US" sz="1400" b="1" dirty="0">
              <a:ln w="9525">
                <a:noFill/>
                <a:prstDash val="solid"/>
              </a:ln>
              <a:solidFill>
                <a:srgbClr val="00B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90084" y="1450375"/>
            <a:ext cx="9277763" cy="4165600"/>
          </a:xfrm>
          <a:prstGeom prst="rect">
            <a:avLst/>
          </a:prstGeom>
        </p:spPr>
      </p:pic>
      <p:sp>
        <p:nvSpPr>
          <p:cNvPr id="14" name="Oval Callout 13"/>
          <p:cNvSpPr/>
          <p:nvPr/>
        </p:nvSpPr>
        <p:spPr>
          <a:xfrm>
            <a:off x="4482980" y="2196179"/>
            <a:ext cx="3566511" cy="1669105"/>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ular Callout 14"/>
          <p:cNvSpPr/>
          <p:nvPr/>
        </p:nvSpPr>
        <p:spPr>
          <a:xfrm>
            <a:off x="7829856" y="1823724"/>
            <a:ext cx="1303868" cy="354023"/>
          </a:xfrm>
          <a:prstGeom prst="wedgeRoundRectCallout">
            <a:avLst>
              <a:gd name="adj1" fmla="val -55417"/>
              <a:gd name="adj2" fmla="val 14537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Rush hours</a:t>
            </a:r>
          </a:p>
        </p:txBody>
      </p:sp>
      <p:sp>
        <p:nvSpPr>
          <p:cNvPr id="16" name="Rounded Rectangular Callout 15"/>
          <p:cNvSpPr/>
          <p:nvPr/>
        </p:nvSpPr>
        <p:spPr>
          <a:xfrm>
            <a:off x="9056940" y="3029039"/>
            <a:ext cx="1589320" cy="366684"/>
          </a:xfrm>
          <a:prstGeom prst="wedgeRoundRectCallout">
            <a:avLst>
              <a:gd name="adj1" fmla="val -23441"/>
              <a:gd name="adj2" fmla="val 2800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by late evening most jobs complete</a:t>
            </a:r>
          </a:p>
        </p:txBody>
      </p:sp>
      <p:sp>
        <p:nvSpPr>
          <p:cNvPr id="17" name="Up-Down Arrow 16"/>
          <p:cNvSpPr/>
          <p:nvPr/>
        </p:nvSpPr>
        <p:spPr>
          <a:xfrm>
            <a:off x="5215103" y="2505218"/>
            <a:ext cx="152400" cy="682406"/>
          </a:xfrm>
          <a:prstGeom prst="up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ounded Rectangular Callout 18"/>
          <p:cNvSpPr/>
          <p:nvPr/>
        </p:nvSpPr>
        <p:spPr>
          <a:xfrm>
            <a:off x="3324674" y="1962619"/>
            <a:ext cx="1303868" cy="354023"/>
          </a:xfrm>
          <a:prstGeom prst="wedgeRoundRectCallout">
            <a:avLst>
              <a:gd name="adj1" fmla="val 92778"/>
              <a:gd name="adj2" fmla="val 201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NO show on scheduled time</a:t>
            </a:r>
          </a:p>
        </p:txBody>
      </p:sp>
      <p:sp>
        <p:nvSpPr>
          <p:cNvPr id="20" name="Rounded Rectangular Callout 19"/>
          <p:cNvSpPr/>
          <p:nvPr/>
        </p:nvSpPr>
        <p:spPr>
          <a:xfrm>
            <a:off x="2365605" y="3366947"/>
            <a:ext cx="1324304" cy="819822"/>
          </a:xfrm>
          <a:prstGeom prst="wedgeRoundRectCallout">
            <a:avLst>
              <a:gd name="adj1" fmla="val -841"/>
              <a:gd name="adj2" fmla="val 1041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Ad-hoc nature of business</a:t>
            </a:r>
          </a:p>
        </p:txBody>
      </p:sp>
    </p:spTree>
    <p:extLst>
      <p:ext uri="{BB962C8B-B14F-4D97-AF65-F5344CB8AC3E}">
        <p14:creationId xmlns:p14="http://schemas.microsoft.com/office/powerpoint/2010/main" val="129183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INDEX</a:t>
            </a:r>
          </a:p>
        </p:txBody>
      </p:sp>
      <p:sp>
        <p:nvSpPr>
          <p:cNvPr id="3" name="Content Placeholder 2"/>
          <p:cNvSpPr>
            <a:spLocks noGrp="1"/>
          </p:cNvSpPr>
          <p:nvPr>
            <p:ph idx="1"/>
          </p:nvPr>
        </p:nvSpPr>
        <p:spPr/>
        <p:txBody>
          <a:bodyPr>
            <a:normAutofit fontScale="92500" lnSpcReduction="10000"/>
          </a:bodyPr>
          <a:lstStyle/>
          <a:p>
            <a:r>
              <a:rPr lang="en-US" dirty="0"/>
              <a:t>Objective</a:t>
            </a:r>
          </a:p>
          <a:p>
            <a:r>
              <a:rPr lang="en-US" dirty="0"/>
              <a:t>Executive Summary and key findings</a:t>
            </a:r>
          </a:p>
          <a:p>
            <a:r>
              <a:rPr lang="en-US" dirty="0"/>
              <a:t>Data Summary and Preparation</a:t>
            </a:r>
          </a:p>
          <a:p>
            <a:r>
              <a:rPr lang="en-US" dirty="0"/>
              <a:t>Exploratory Data Analysis</a:t>
            </a:r>
          </a:p>
          <a:p>
            <a:r>
              <a:rPr lang="en-US" dirty="0"/>
              <a:t>Hypothesis Testing</a:t>
            </a:r>
          </a:p>
          <a:p>
            <a:r>
              <a:rPr lang="en-US" dirty="0"/>
              <a:t>POC, Modelling and Evaluation</a:t>
            </a:r>
          </a:p>
          <a:p>
            <a:r>
              <a:rPr lang="en-US" dirty="0"/>
              <a:t>Conclusion/Recommendation</a:t>
            </a:r>
          </a:p>
          <a:p>
            <a:endParaRPr lang="en-US" dirty="0"/>
          </a:p>
        </p:txBody>
      </p:sp>
    </p:spTree>
    <p:extLst>
      <p:ext uri="{BB962C8B-B14F-4D97-AF65-F5344CB8AC3E}">
        <p14:creationId xmlns:p14="http://schemas.microsoft.com/office/powerpoint/2010/main" val="1034949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47292"/>
            <a:ext cx="9601200" cy="1576552"/>
          </a:xfrm>
        </p:spPr>
        <p:txBody>
          <a:bodyPr>
            <a:normAutofit/>
          </a:bodyPr>
          <a:lstStyle/>
          <a:p>
            <a:r>
              <a:rPr lang="en-US" sz="3200" dirty="0"/>
              <a:t>Sales drilled down to per bill/transaction level</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292758"/>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72455" y="3090041"/>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1454150" y="3556001"/>
            <a:ext cx="9283700" cy="2489200"/>
          </a:xfrm>
          <a:prstGeom prst="rect">
            <a:avLst/>
          </a:prstGeom>
        </p:spPr>
      </p:pic>
      <p:sp>
        <p:nvSpPr>
          <p:cNvPr id="24" name="Rounded Rectangular Callout 23"/>
          <p:cNvSpPr/>
          <p:nvPr/>
        </p:nvSpPr>
        <p:spPr>
          <a:xfrm>
            <a:off x="4971417" y="4974158"/>
            <a:ext cx="2579308" cy="318281"/>
          </a:xfrm>
          <a:prstGeom prst="wedgeRoundRectCallout">
            <a:avLst>
              <a:gd name="adj1" fmla="val -22067"/>
              <a:gd name="adj2" fmla="val 5200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Type 1 customers </a:t>
            </a:r>
            <a:r>
              <a:rPr lang="en-US" sz="1200"/>
              <a:t>dominate throughout</a:t>
            </a:r>
            <a:endParaRPr lang="en-US" sz="1200" dirty="0"/>
          </a:p>
        </p:txBody>
      </p:sp>
      <p:pic>
        <p:nvPicPr>
          <p:cNvPr id="7" name="Picture 6"/>
          <p:cNvPicPr>
            <a:picLocks noChangeAspect="1"/>
          </p:cNvPicPr>
          <p:nvPr/>
        </p:nvPicPr>
        <p:blipFill>
          <a:blip r:embed="rId3"/>
          <a:stretch>
            <a:fillRect/>
          </a:stretch>
        </p:blipFill>
        <p:spPr>
          <a:xfrm>
            <a:off x="1473200" y="1309247"/>
            <a:ext cx="9245600" cy="2133600"/>
          </a:xfrm>
          <a:prstGeom prst="rect">
            <a:avLst/>
          </a:prstGeom>
        </p:spPr>
      </p:pic>
      <p:sp>
        <p:nvSpPr>
          <p:cNvPr id="15" name="Rounded Rectangular Callout 14"/>
          <p:cNvSpPr/>
          <p:nvPr/>
        </p:nvSpPr>
        <p:spPr>
          <a:xfrm>
            <a:off x="7830525" y="1484331"/>
            <a:ext cx="1888943" cy="421383"/>
          </a:xfrm>
          <a:prstGeom prst="wedgeRoundRectCallout">
            <a:avLst>
              <a:gd name="adj1" fmla="val -22800"/>
              <a:gd name="adj2" fmla="val 4930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Avg. revenue per bill is $340 </a:t>
            </a:r>
          </a:p>
        </p:txBody>
      </p:sp>
    </p:spTree>
    <p:extLst>
      <p:ext uri="{BB962C8B-B14F-4D97-AF65-F5344CB8AC3E}">
        <p14:creationId xmlns:p14="http://schemas.microsoft.com/office/powerpoint/2010/main" val="1437046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Customer types across geography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46391"/>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revenue($):</a:t>
            </a:r>
            <a:r>
              <a:rPr lang="en-US" b="1" dirty="0">
                <a:ln w="9525">
                  <a:noFill/>
                  <a:prstDash val="solid"/>
                </a:ln>
                <a:effectLst>
                  <a:outerShdw blurRad="12700" dist="38100" dir="2700000" algn="tl" rotWithShape="0">
                    <a:schemeClr val="bg1">
                      <a:lumMod val="50000"/>
                    </a:schemeClr>
                  </a:outerShdw>
                </a:effectLst>
              </a:rPr>
              <a:t> </a:t>
            </a:r>
            <a:r>
              <a:rPr lang="is-IS"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dirty="0">
                <a:ln w="9525">
                  <a:noFill/>
                  <a:prstDash val="solid"/>
                </a:ln>
                <a:solidFill>
                  <a:schemeClr val="accent6"/>
                </a:solidFill>
                <a:effectLst>
                  <a:outerShdw blurRad="12700" dist="38100" dir="2700000" algn="tl" rotWithShape="0">
                    <a:schemeClr val="bg1">
                      <a:lumMod val="50000"/>
                    </a:schemeClr>
                  </a:outerShdw>
                </a:effectLst>
              </a:rPr>
              <a:t>CustType01: 1,138  CustType02: 322  CustType03: 678</a:t>
            </a:r>
            <a:endParaRPr lang="en-US"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stretch>
            <a:fillRect/>
          </a:stretch>
        </p:blipFill>
        <p:spPr>
          <a:xfrm>
            <a:off x="1481959" y="1454727"/>
            <a:ext cx="9285889" cy="4291664"/>
          </a:xfrm>
          <a:prstGeom prst="rect">
            <a:avLst/>
          </a:prstGeom>
        </p:spPr>
      </p:pic>
      <p:sp>
        <p:nvSpPr>
          <p:cNvPr id="16" name="Rounded Rectangular Callout 15"/>
          <p:cNvSpPr/>
          <p:nvPr/>
        </p:nvSpPr>
        <p:spPr>
          <a:xfrm>
            <a:off x="4606634" y="2161309"/>
            <a:ext cx="1303868" cy="460147"/>
          </a:xfrm>
          <a:prstGeom prst="wedgeRoundRectCallout">
            <a:avLst>
              <a:gd name="adj1" fmla="val -125050"/>
              <a:gd name="adj2" fmla="val 3226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Most Contributing type</a:t>
            </a:r>
          </a:p>
        </p:txBody>
      </p:sp>
    </p:spTree>
    <p:extLst>
      <p:ext uri="{BB962C8B-B14F-4D97-AF65-F5344CB8AC3E}">
        <p14:creationId xmlns:p14="http://schemas.microsoft.com/office/powerpoint/2010/main" val="7524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Top revenue generating Job codes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86% of total revenue belongs to above codes</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20" name="Picture 19"/>
          <p:cNvPicPr>
            <a:picLocks noChangeAspect="1"/>
          </p:cNvPicPr>
          <p:nvPr/>
        </p:nvPicPr>
        <p:blipFill>
          <a:blip r:embed="rId2"/>
          <a:stretch>
            <a:fillRect/>
          </a:stretch>
        </p:blipFill>
        <p:spPr>
          <a:xfrm>
            <a:off x="1447800" y="1494565"/>
            <a:ext cx="9320048" cy="4229100"/>
          </a:xfrm>
          <a:prstGeom prst="rect">
            <a:avLst/>
          </a:prstGeom>
        </p:spPr>
      </p:pic>
    </p:spTree>
    <p:extLst>
      <p:ext uri="{BB962C8B-B14F-4D97-AF65-F5344CB8AC3E}">
        <p14:creationId xmlns:p14="http://schemas.microsoft.com/office/powerpoint/2010/main" val="98705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ktop/Screen%20Shot%202017-12-25%20at%208.47.47%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079" y="621981"/>
            <a:ext cx="5852795" cy="2949894"/>
          </a:xfrm>
          <a:prstGeom prst="rect">
            <a:avLst/>
          </a:prstGeom>
          <a:noFill/>
          <a:ln>
            <a:noFill/>
          </a:ln>
        </p:spPr>
      </p:pic>
      <p:pic>
        <p:nvPicPr>
          <p:cNvPr id="5" name="Picture 4" descr="../../../Desktop/Screen%20Shot%202017-12-25%20at%208.48.3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9" y="621982"/>
            <a:ext cx="5074761" cy="2949893"/>
          </a:xfrm>
          <a:prstGeom prst="rect">
            <a:avLst/>
          </a:prstGeom>
          <a:noFill/>
          <a:ln>
            <a:noFill/>
          </a:ln>
        </p:spPr>
      </p:pic>
      <p:pic>
        <p:nvPicPr>
          <p:cNvPr id="6" name="Picture 5" descr="../../../Desktop/Screen%20Shot%202017-12-25%20at%208.52.51%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78" y="3571875"/>
            <a:ext cx="5852796" cy="2643189"/>
          </a:xfrm>
          <a:prstGeom prst="rect">
            <a:avLst/>
          </a:prstGeom>
          <a:noFill/>
          <a:ln>
            <a:noFill/>
          </a:ln>
        </p:spPr>
      </p:pic>
      <p:pic>
        <p:nvPicPr>
          <p:cNvPr id="7" name="Picture 6" descr="../../../Desktop/Screen%20Shot%202017-12-25%20at%208.50.26%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3571875"/>
            <a:ext cx="5074762" cy="2643189"/>
          </a:xfrm>
          <a:prstGeom prst="rect">
            <a:avLst/>
          </a:prstGeom>
          <a:noFill/>
          <a:ln>
            <a:noFill/>
          </a:ln>
        </p:spPr>
      </p:pic>
    </p:spTree>
    <p:extLst>
      <p:ext uri="{BB962C8B-B14F-4D97-AF65-F5344CB8AC3E}">
        <p14:creationId xmlns:p14="http://schemas.microsoft.com/office/powerpoint/2010/main" val="1775473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ktop/Screen%20Shot%202017-12-25%20at%208.45.36%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3827" y="3571875"/>
            <a:ext cx="5074761" cy="2643189"/>
          </a:xfrm>
          <a:prstGeom prst="rect">
            <a:avLst/>
          </a:prstGeom>
          <a:noFill/>
          <a:ln>
            <a:noFill/>
          </a:ln>
        </p:spPr>
      </p:pic>
      <p:pic>
        <p:nvPicPr>
          <p:cNvPr id="6" name="Picture 5" descr="../../../Desktop/Screen%20Shot%202017-12-25%20at%208.49.1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8" y="3571875"/>
            <a:ext cx="5838508" cy="2643189"/>
          </a:xfrm>
          <a:prstGeom prst="rect">
            <a:avLst/>
          </a:prstGeom>
          <a:noFill/>
          <a:ln>
            <a:noFill/>
          </a:ln>
        </p:spPr>
      </p:pic>
      <p:pic>
        <p:nvPicPr>
          <p:cNvPr id="7" name="Picture 6" descr="../../../Desktop/Screen%20Shot%202017-12-25%20at%208.49.46%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80" y="621982"/>
            <a:ext cx="5838508" cy="2949893"/>
          </a:xfrm>
          <a:prstGeom prst="rect">
            <a:avLst/>
          </a:prstGeom>
          <a:noFill/>
          <a:ln>
            <a:noFill/>
          </a:ln>
        </p:spPr>
      </p:pic>
      <p:pic>
        <p:nvPicPr>
          <p:cNvPr id="10" name="Picture 9" descr="../../../Desktop/Screen%20Shot%202017-12-25%20at%208.46.54%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621982"/>
            <a:ext cx="5074761" cy="2949893"/>
          </a:xfrm>
          <a:prstGeom prst="rect">
            <a:avLst/>
          </a:prstGeom>
          <a:noFill/>
          <a:ln>
            <a:noFill/>
          </a:ln>
        </p:spPr>
      </p:pic>
    </p:spTree>
    <p:extLst>
      <p:ext uri="{BB962C8B-B14F-4D97-AF65-F5344CB8AC3E}">
        <p14:creationId xmlns:p14="http://schemas.microsoft.com/office/powerpoint/2010/main" val="1175526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571750" y="-657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9" descr="../../../Desktop/Screen%20Shot%202017-12-25%20at%208.54.20%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614488"/>
            <a:ext cx="5727700" cy="387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571750" y="3673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7" y="1614488"/>
            <a:ext cx="5487988" cy="387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2571750" y="8080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12633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Hypothesis Testing</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438296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77" y="656457"/>
            <a:ext cx="2287042" cy="370678"/>
          </a:xfrm>
        </p:spPr>
        <p:txBody>
          <a:bodyPr>
            <a:noAutofit/>
          </a:bodyPr>
          <a:lstStyle/>
          <a:p>
            <a:r>
              <a:rPr lang="en-GB" sz="2000" b="1" dirty="0"/>
              <a:t>Correlation matrix:</a:t>
            </a:r>
            <a:endParaRPr lang="en-IN" sz="2000" b="1"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17315" y="1102291"/>
            <a:ext cx="7590773" cy="5022936"/>
          </a:xfrm>
          <a:prstGeom prst="rect">
            <a:avLst/>
          </a:prstGeom>
        </p:spPr>
      </p:pic>
    </p:spTree>
    <p:extLst>
      <p:ext uri="{BB962C8B-B14F-4D97-AF65-F5344CB8AC3E}">
        <p14:creationId xmlns:p14="http://schemas.microsoft.com/office/powerpoint/2010/main" val="1799565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77" y="656457"/>
            <a:ext cx="3339690" cy="241010"/>
          </a:xfrm>
        </p:spPr>
        <p:txBody>
          <a:bodyPr>
            <a:noAutofit/>
          </a:bodyPr>
          <a:lstStyle/>
          <a:p>
            <a:r>
              <a:rPr lang="en-GB" sz="2000" b="1" dirty="0"/>
              <a:t>Correlation matrix table:</a:t>
            </a:r>
            <a:endParaRPr lang="en-IN" sz="2000" b="1"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90443" y="1032933"/>
            <a:ext cx="10790356" cy="4910667"/>
          </a:xfrm>
          <a:prstGeom prst="rect">
            <a:avLst/>
          </a:prstGeom>
        </p:spPr>
      </p:pic>
    </p:spTree>
    <p:extLst>
      <p:ext uri="{BB962C8B-B14F-4D97-AF65-F5344CB8AC3E}">
        <p14:creationId xmlns:p14="http://schemas.microsoft.com/office/powerpoint/2010/main" val="129977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557861" y="656457"/>
            <a:ext cx="9110135" cy="5575010"/>
          </a:xfrm>
          <a:prstGeom prst="rect">
            <a:avLst/>
          </a:prstGeom>
        </p:spPr>
      </p:pic>
    </p:spTree>
    <p:extLst>
      <p:ext uri="{BB962C8B-B14F-4D97-AF65-F5344CB8AC3E}">
        <p14:creationId xmlns:p14="http://schemas.microsoft.com/office/powerpoint/2010/main" val="1013056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a:bodyPr>
          <a:lstStyle/>
          <a:p>
            <a:r>
              <a:rPr lang="en-US" dirty="0"/>
              <a:t>The owner of Plumbing &amp; Drain Service company (PDS) wants to use their past transaction data to come up with a set of recommendations that can help his business increase their revenues, build customer base, control customer churn, forecast calls and services, launch Annual Maintenance Program for customers and target marketing. </a:t>
            </a:r>
          </a:p>
        </p:txBody>
      </p:sp>
    </p:spTree>
    <p:extLst>
      <p:ext uri="{BB962C8B-B14F-4D97-AF65-F5344CB8AC3E}">
        <p14:creationId xmlns:p14="http://schemas.microsoft.com/office/powerpoint/2010/main" val="364228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41618031"/>
              </p:ext>
            </p:extLst>
          </p:nvPr>
        </p:nvGraphicFramePr>
        <p:xfrm>
          <a:off x="1377862" y="751561"/>
          <a:ext cx="9432099" cy="5361140"/>
        </p:xfrm>
        <a:graphic>
          <a:graphicData uri="http://schemas.openxmlformats.org/drawingml/2006/table">
            <a:tbl>
              <a:tblPr firstRow="1" firstCol="1" bandRow="1">
                <a:tableStyleId>{5C22544A-7EE6-4342-B048-85BDC9FD1C3A}</a:tableStyleId>
              </a:tblPr>
              <a:tblGrid>
                <a:gridCol w="868979">
                  <a:extLst>
                    <a:ext uri="{9D8B030D-6E8A-4147-A177-3AD203B41FA5}">
                      <a16:colId xmlns:a16="http://schemas.microsoft.com/office/drawing/2014/main" xmlns="" val="1453152241"/>
                    </a:ext>
                  </a:extLst>
                </a:gridCol>
                <a:gridCol w="7104589">
                  <a:extLst>
                    <a:ext uri="{9D8B030D-6E8A-4147-A177-3AD203B41FA5}">
                      <a16:colId xmlns:a16="http://schemas.microsoft.com/office/drawing/2014/main" xmlns="" val="490051824"/>
                    </a:ext>
                  </a:extLst>
                </a:gridCol>
                <a:gridCol w="1458531">
                  <a:extLst>
                    <a:ext uri="{9D8B030D-6E8A-4147-A177-3AD203B41FA5}">
                      <a16:colId xmlns:a16="http://schemas.microsoft.com/office/drawing/2014/main" xmlns="" val="2298958998"/>
                    </a:ext>
                  </a:extLst>
                </a:gridCol>
              </a:tblGrid>
              <a:tr h="805116">
                <a:tc>
                  <a:txBody>
                    <a:bodyPr/>
                    <a:lstStyle/>
                    <a:p>
                      <a:pPr>
                        <a:lnSpc>
                          <a:spcPct val="110000"/>
                        </a:lnSpc>
                        <a:spcBef>
                          <a:spcPts val="600"/>
                        </a:spcBef>
                        <a:spcAft>
                          <a:spcPts val="0"/>
                        </a:spcAft>
                      </a:pPr>
                      <a:r>
                        <a:rPr lang="en-GB" sz="1800">
                          <a:effectLst/>
                        </a:rPr>
                        <a:t>No.</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Null Hypothesis statements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*Status</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xmlns="" val="3818410288"/>
                  </a:ext>
                </a:extLst>
              </a:tr>
              <a:tr h="790659">
                <a:tc>
                  <a:txBody>
                    <a:bodyPr/>
                    <a:lstStyle/>
                    <a:p>
                      <a:pPr>
                        <a:lnSpc>
                          <a:spcPct val="110000"/>
                        </a:lnSpc>
                        <a:spcBef>
                          <a:spcPts val="600"/>
                        </a:spcBef>
                        <a:spcAft>
                          <a:spcPts val="0"/>
                        </a:spcAft>
                      </a:pPr>
                      <a:r>
                        <a:rPr lang="en-GB" sz="1800">
                          <a:effectLst/>
                        </a:rPr>
                        <a:t>1</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None of the derived features contribute to predict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Rejected</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xmlns="" val="392330146"/>
                  </a:ext>
                </a:extLst>
              </a:tr>
              <a:tr h="898527">
                <a:tc>
                  <a:txBody>
                    <a:bodyPr/>
                    <a:lstStyle/>
                    <a:p>
                      <a:pPr>
                        <a:lnSpc>
                          <a:spcPct val="110000"/>
                        </a:lnSpc>
                        <a:spcBef>
                          <a:spcPts val="600"/>
                        </a:spcBef>
                        <a:spcAft>
                          <a:spcPts val="0"/>
                        </a:spcAft>
                      </a:pPr>
                      <a:r>
                        <a:rPr lang="en-GB" sz="1800">
                          <a:effectLst/>
                        </a:rPr>
                        <a:t>2</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Average number of hours to complete job increases probability of customer churn increases</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Accepted</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xmlns="" val="1285198010"/>
                  </a:ext>
                </a:extLst>
              </a:tr>
              <a:tr h="898527">
                <a:tc>
                  <a:txBody>
                    <a:bodyPr/>
                    <a:lstStyle/>
                    <a:p>
                      <a:pPr>
                        <a:lnSpc>
                          <a:spcPct val="110000"/>
                        </a:lnSpc>
                        <a:spcBef>
                          <a:spcPts val="600"/>
                        </a:spcBef>
                        <a:spcAft>
                          <a:spcPts val="0"/>
                        </a:spcAft>
                      </a:pPr>
                      <a:r>
                        <a:rPr lang="en-GB" sz="1800">
                          <a:effectLst/>
                        </a:rPr>
                        <a:t>3</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Average Delay in days between service calls i.e. Avg. Latency has direct influence on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Accepted</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xmlns="" val="1858297204"/>
                  </a:ext>
                </a:extLst>
              </a:tr>
              <a:tr h="929665">
                <a:tc>
                  <a:txBody>
                    <a:bodyPr/>
                    <a:lstStyle/>
                    <a:p>
                      <a:pPr>
                        <a:lnSpc>
                          <a:spcPct val="110000"/>
                        </a:lnSpc>
                        <a:spcBef>
                          <a:spcPts val="600"/>
                        </a:spcBef>
                        <a:spcAft>
                          <a:spcPts val="0"/>
                        </a:spcAft>
                      </a:pPr>
                      <a:r>
                        <a:rPr lang="en-GB" sz="1800">
                          <a:effectLst/>
                        </a:rPr>
                        <a:t>4</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More the number of distinct jobs used by customer, lesser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Rejected</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xmlns="" val="2328662013"/>
                  </a:ext>
                </a:extLst>
              </a:tr>
              <a:tr h="1038646">
                <a:tc>
                  <a:txBody>
                    <a:bodyPr/>
                    <a:lstStyle/>
                    <a:p>
                      <a:pPr>
                        <a:lnSpc>
                          <a:spcPct val="110000"/>
                        </a:lnSpc>
                        <a:spcBef>
                          <a:spcPts val="600"/>
                        </a:spcBef>
                        <a:spcAft>
                          <a:spcPts val="0"/>
                        </a:spcAft>
                      </a:pPr>
                      <a:r>
                        <a:rPr lang="en-GB" sz="1800">
                          <a:effectLst/>
                        </a:rPr>
                        <a:t>5</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More the number of service calls made by customer, lesser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Rejected</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xmlns="" val="3873612803"/>
                  </a:ext>
                </a:extLst>
              </a:tr>
            </a:tbl>
          </a:graphicData>
        </a:graphic>
      </p:graphicFrame>
    </p:spTree>
    <p:extLst>
      <p:ext uri="{BB962C8B-B14F-4D97-AF65-F5344CB8AC3E}">
        <p14:creationId xmlns:p14="http://schemas.microsoft.com/office/powerpoint/2010/main" val="2713270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11845232"/>
              </p:ext>
            </p:extLst>
          </p:nvPr>
        </p:nvGraphicFramePr>
        <p:xfrm>
          <a:off x="1295400" y="751563"/>
          <a:ext cx="9489510" cy="5285983"/>
        </p:xfrm>
        <a:graphic>
          <a:graphicData uri="http://schemas.openxmlformats.org/drawingml/2006/table">
            <a:tbl>
              <a:tblPr firstRow="1" firstCol="1" bandRow="1">
                <a:tableStyleId>{5C22544A-7EE6-4342-B048-85BDC9FD1C3A}</a:tableStyleId>
              </a:tblPr>
              <a:tblGrid>
                <a:gridCol w="874269">
                  <a:extLst>
                    <a:ext uri="{9D8B030D-6E8A-4147-A177-3AD203B41FA5}">
                      <a16:colId xmlns:a16="http://schemas.microsoft.com/office/drawing/2014/main" xmlns="" val="3228627960"/>
                    </a:ext>
                  </a:extLst>
                </a:gridCol>
                <a:gridCol w="7147833">
                  <a:extLst>
                    <a:ext uri="{9D8B030D-6E8A-4147-A177-3AD203B41FA5}">
                      <a16:colId xmlns:a16="http://schemas.microsoft.com/office/drawing/2014/main" xmlns="" val="3281441002"/>
                    </a:ext>
                  </a:extLst>
                </a:gridCol>
                <a:gridCol w="1467408">
                  <a:extLst>
                    <a:ext uri="{9D8B030D-6E8A-4147-A177-3AD203B41FA5}">
                      <a16:colId xmlns:a16="http://schemas.microsoft.com/office/drawing/2014/main" xmlns="" val="1503192562"/>
                    </a:ext>
                  </a:extLst>
                </a:gridCol>
              </a:tblGrid>
              <a:tr h="1104294">
                <a:tc>
                  <a:txBody>
                    <a:bodyPr/>
                    <a:lstStyle/>
                    <a:p>
                      <a:pPr>
                        <a:lnSpc>
                          <a:spcPct val="110000"/>
                        </a:lnSpc>
                        <a:spcBef>
                          <a:spcPts val="600"/>
                        </a:spcBef>
                        <a:spcAft>
                          <a:spcPts val="0"/>
                        </a:spcAft>
                      </a:pPr>
                      <a:r>
                        <a:rPr lang="en-GB" sz="1800" dirty="0">
                          <a:effectLst/>
                        </a:rPr>
                        <a:t>6</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marL="0" algn="l" defTabSz="457200" rtl="0" eaLnBrk="1" latinLnBrk="0" hangingPunct="1">
                        <a:lnSpc>
                          <a:spcPct val="110000"/>
                        </a:lnSpc>
                        <a:spcBef>
                          <a:spcPts val="600"/>
                        </a:spcBef>
                        <a:spcAft>
                          <a:spcPts val="0"/>
                        </a:spcAft>
                      </a:pPr>
                      <a:r>
                        <a:rPr lang="en-GB" sz="1800" b="0" kern="1200" dirty="0">
                          <a:solidFill>
                            <a:schemeClr val="dk1"/>
                          </a:solidFill>
                          <a:effectLst/>
                          <a:latin typeface="+mn-lt"/>
                          <a:ea typeface="+mn-ea"/>
                          <a:cs typeface="+mn-cs"/>
                        </a:rPr>
                        <a:t>As days since last call increases, probability of customer churn increases</a:t>
                      </a:r>
                      <a:endParaRPr lang="en-IN" sz="1800" b="0" kern="1200" dirty="0">
                        <a:solidFill>
                          <a:schemeClr val="dk1"/>
                        </a:solidFill>
                        <a:effectLst/>
                        <a:latin typeface="+mn-lt"/>
                        <a:ea typeface="+mn-ea"/>
                        <a:cs typeface="+mn-cs"/>
                      </a:endParaRPr>
                    </a:p>
                  </a:txBody>
                  <a:tcPr marL="39438" marR="39438" marT="0" marB="0">
                    <a:solidFill>
                      <a:schemeClr val="bg1">
                        <a:lumMod val="95000"/>
                      </a:schemeClr>
                    </a:solidFill>
                  </a:tcPr>
                </a:tc>
                <a:tc>
                  <a:txBody>
                    <a:bodyPr/>
                    <a:lstStyle/>
                    <a:p>
                      <a:pPr marL="0" algn="l" defTabSz="457200" rtl="0" eaLnBrk="1" latinLnBrk="0" hangingPunct="1">
                        <a:lnSpc>
                          <a:spcPct val="110000"/>
                        </a:lnSpc>
                        <a:spcBef>
                          <a:spcPts val="600"/>
                        </a:spcBef>
                        <a:spcAft>
                          <a:spcPts val="0"/>
                        </a:spcAft>
                      </a:pPr>
                      <a:r>
                        <a:rPr lang="en-GB" sz="1800" b="0" kern="1200" dirty="0">
                          <a:solidFill>
                            <a:schemeClr val="dk1"/>
                          </a:solidFill>
                          <a:effectLst/>
                          <a:latin typeface="+mn-lt"/>
                          <a:ea typeface="+mn-ea"/>
                          <a:cs typeface="+mn-cs"/>
                        </a:rPr>
                        <a:t>Accepted</a:t>
                      </a:r>
                      <a:endParaRPr lang="en-IN" sz="1800" b="0" kern="1200" dirty="0">
                        <a:solidFill>
                          <a:schemeClr val="dk1"/>
                        </a:solidFill>
                        <a:effectLst/>
                        <a:latin typeface="+mn-lt"/>
                        <a:ea typeface="+mn-ea"/>
                        <a:cs typeface="+mn-cs"/>
                      </a:endParaRPr>
                    </a:p>
                  </a:txBody>
                  <a:tcPr marL="39438" marR="39438" marT="0" marB="0">
                    <a:solidFill>
                      <a:schemeClr val="bg1">
                        <a:lumMod val="95000"/>
                      </a:schemeClr>
                    </a:solidFill>
                  </a:tcPr>
                </a:tc>
                <a:extLst>
                  <a:ext uri="{0D108BD9-81ED-4DB2-BD59-A6C34878D82A}">
                    <a16:rowId xmlns:a16="http://schemas.microsoft.com/office/drawing/2014/main" xmlns="" val="1376601501"/>
                  </a:ext>
                </a:extLst>
              </a:tr>
              <a:tr h="1226992">
                <a:tc>
                  <a:txBody>
                    <a:bodyPr/>
                    <a:lstStyle/>
                    <a:p>
                      <a:pPr>
                        <a:lnSpc>
                          <a:spcPct val="110000"/>
                        </a:lnSpc>
                        <a:spcBef>
                          <a:spcPts val="600"/>
                        </a:spcBef>
                        <a:spcAft>
                          <a:spcPts val="0"/>
                        </a:spcAft>
                      </a:pPr>
                      <a:r>
                        <a:rPr lang="en-GB" sz="1800">
                          <a:effectLst/>
                        </a:rPr>
                        <a:t>7</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More the delay to pick up scheduled service calls, higher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Rejected</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xmlns="" val="789266471"/>
                  </a:ext>
                </a:extLst>
              </a:tr>
              <a:tr h="1192289">
                <a:tc>
                  <a:txBody>
                    <a:bodyPr/>
                    <a:lstStyle/>
                    <a:p>
                      <a:pPr>
                        <a:lnSpc>
                          <a:spcPct val="110000"/>
                        </a:lnSpc>
                        <a:spcBef>
                          <a:spcPts val="600"/>
                        </a:spcBef>
                        <a:spcAft>
                          <a:spcPts val="0"/>
                        </a:spcAft>
                      </a:pPr>
                      <a:r>
                        <a:rPr lang="en-GB" sz="1800">
                          <a:effectLst/>
                        </a:rPr>
                        <a:t>8</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Higher the total revenue from customer, lower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solidFill>
                      <a:schemeClr val="bg1">
                        <a:lumMod val="95000"/>
                      </a:schemeClr>
                    </a:solidFill>
                  </a:tcPr>
                </a:tc>
                <a:tc>
                  <a:txBody>
                    <a:bodyPr/>
                    <a:lstStyle/>
                    <a:p>
                      <a:pPr>
                        <a:lnSpc>
                          <a:spcPct val="110000"/>
                        </a:lnSpc>
                        <a:spcBef>
                          <a:spcPts val="600"/>
                        </a:spcBef>
                        <a:spcAft>
                          <a:spcPts val="0"/>
                        </a:spcAft>
                      </a:pPr>
                      <a:r>
                        <a:rPr lang="en-GB" sz="1800" dirty="0">
                          <a:effectLst/>
                        </a:rPr>
                        <a:t>Rejected</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solidFill>
                      <a:schemeClr val="bg1">
                        <a:lumMod val="95000"/>
                      </a:schemeClr>
                    </a:solidFill>
                  </a:tcPr>
                </a:tc>
                <a:extLst>
                  <a:ext uri="{0D108BD9-81ED-4DB2-BD59-A6C34878D82A}">
                    <a16:rowId xmlns:a16="http://schemas.microsoft.com/office/drawing/2014/main" xmlns="" val="436885356"/>
                  </a:ext>
                </a:extLst>
              </a:tr>
              <a:tr h="881204">
                <a:tc>
                  <a:txBody>
                    <a:bodyPr/>
                    <a:lstStyle/>
                    <a:p>
                      <a:pPr>
                        <a:lnSpc>
                          <a:spcPct val="110000"/>
                        </a:lnSpc>
                        <a:spcBef>
                          <a:spcPts val="600"/>
                        </a:spcBef>
                        <a:spcAft>
                          <a:spcPts val="0"/>
                        </a:spcAft>
                      </a:pPr>
                      <a:r>
                        <a:rPr lang="en-GB" sz="1800">
                          <a:effectLst/>
                        </a:rPr>
                        <a:t>9</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service call day of a week does influence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Rejected</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xmlns="" val="3929396618"/>
                  </a:ext>
                </a:extLst>
              </a:tr>
              <a:tr h="881204">
                <a:tc>
                  <a:txBody>
                    <a:bodyPr/>
                    <a:lstStyle/>
                    <a:p>
                      <a:pPr>
                        <a:lnSpc>
                          <a:spcPct val="110000"/>
                        </a:lnSpc>
                        <a:spcBef>
                          <a:spcPts val="600"/>
                        </a:spcBef>
                        <a:spcAft>
                          <a:spcPts val="0"/>
                        </a:spcAft>
                      </a:pPr>
                      <a:r>
                        <a:rPr lang="en-GB" sz="1800">
                          <a:effectLst/>
                        </a:rPr>
                        <a:t>10</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If customer uses serviced in consecutive years, then there is less chance that the customer churns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solidFill>
                      <a:schemeClr val="bg1">
                        <a:lumMod val="95000"/>
                      </a:schemeClr>
                    </a:solidFill>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solidFill>
                      <a:schemeClr val="bg1">
                        <a:lumMod val="95000"/>
                      </a:schemeClr>
                    </a:solidFill>
                  </a:tcPr>
                </a:tc>
                <a:extLst>
                  <a:ext uri="{0D108BD9-81ED-4DB2-BD59-A6C34878D82A}">
                    <a16:rowId xmlns:a16="http://schemas.microsoft.com/office/drawing/2014/main" xmlns="" val="3460589979"/>
                  </a:ext>
                </a:extLst>
              </a:tr>
            </a:tbl>
          </a:graphicData>
        </a:graphic>
      </p:graphicFrame>
    </p:spTree>
    <p:extLst>
      <p:ext uri="{BB962C8B-B14F-4D97-AF65-F5344CB8AC3E}">
        <p14:creationId xmlns:p14="http://schemas.microsoft.com/office/powerpoint/2010/main" val="3778042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List of Significant Variables for Model Building </a:t>
            </a:r>
            <a:endParaRPr lang="en-IN"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15767162"/>
              </p:ext>
            </p:extLst>
          </p:nvPr>
        </p:nvGraphicFramePr>
        <p:xfrm>
          <a:off x="2641600" y="2658528"/>
          <a:ext cx="7044267" cy="3098806"/>
        </p:xfrm>
        <a:graphic>
          <a:graphicData uri="http://schemas.openxmlformats.org/drawingml/2006/table">
            <a:tbl>
              <a:tblPr firstRow="1" firstCol="1" bandRow="1">
                <a:tableStyleId>{5C22544A-7EE6-4342-B048-85BDC9FD1C3A}</a:tableStyleId>
              </a:tblPr>
              <a:tblGrid>
                <a:gridCol w="4582560">
                  <a:extLst>
                    <a:ext uri="{9D8B030D-6E8A-4147-A177-3AD203B41FA5}">
                      <a16:colId xmlns:a16="http://schemas.microsoft.com/office/drawing/2014/main" xmlns="" val="723285902"/>
                    </a:ext>
                  </a:extLst>
                </a:gridCol>
                <a:gridCol w="2461707">
                  <a:extLst>
                    <a:ext uri="{9D8B030D-6E8A-4147-A177-3AD203B41FA5}">
                      <a16:colId xmlns:a16="http://schemas.microsoft.com/office/drawing/2014/main" xmlns="" val="498529822"/>
                    </a:ext>
                  </a:extLst>
                </a:gridCol>
              </a:tblGrid>
              <a:tr h="446816">
                <a:tc>
                  <a:txBody>
                    <a:bodyPr/>
                    <a:lstStyle/>
                    <a:p>
                      <a:pPr algn="ctr">
                        <a:lnSpc>
                          <a:spcPct val="110000"/>
                        </a:lnSpc>
                        <a:spcBef>
                          <a:spcPts val="600"/>
                        </a:spcBef>
                        <a:spcAft>
                          <a:spcPts val="0"/>
                        </a:spcAft>
                      </a:pPr>
                      <a:r>
                        <a:rPr lang="en-US" sz="2000" dirty="0">
                          <a:effectLst/>
                        </a:rPr>
                        <a:t>Variable</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600"/>
                        </a:spcBef>
                        <a:spcAft>
                          <a:spcPts val="0"/>
                        </a:spcAft>
                      </a:pPr>
                      <a:r>
                        <a:rPr lang="en-US" sz="2000">
                          <a:effectLst/>
                        </a:rPr>
                        <a:t>p-Value</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677527492"/>
                  </a:ext>
                </a:extLst>
              </a:tr>
              <a:tr h="446816">
                <a:tc>
                  <a:txBody>
                    <a:bodyPr/>
                    <a:lstStyle/>
                    <a:p>
                      <a:pPr>
                        <a:lnSpc>
                          <a:spcPct val="110000"/>
                        </a:lnSpc>
                        <a:spcBef>
                          <a:spcPts val="600"/>
                        </a:spcBef>
                        <a:spcAft>
                          <a:spcPts val="0"/>
                        </a:spcAft>
                      </a:pPr>
                      <a:r>
                        <a:rPr lang="en-US" sz="2000" dirty="0" err="1">
                          <a:effectLst/>
                        </a:rPr>
                        <a:t>ShowInPrevYear</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0"/>
                        </a:spcAft>
                      </a:pPr>
                      <a:r>
                        <a:rPr lang="en-US" sz="2000">
                          <a:effectLst/>
                        </a:rPr>
                        <a:t>7.25E-07</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3053033671"/>
                  </a:ext>
                </a:extLst>
              </a:tr>
              <a:tr h="446816">
                <a:tc>
                  <a:txBody>
                    <a:bodyPr/>
                    <a:lstStyle/>
                    <a:p>
                      <a:pPr>
                        <a:lnSpc>
                          <a:spcPct val="110000"/>
                        </a:lnSpc>
                        <a:spcBef>
                          <a:spcPts val="600"/>
                        </a:spcBef>
                        <a:spcAft>
                          <a:spcPts val="0"/>
                        </a:spcAft>
                      </a:pPr>
                      <a:r>
                        <a:rPr lang="en-US" sz="2000" dirty="0" err="1">
                          <a:effectLst/>
                        </a:rPr>
                        <a:t>ShowInCurrYear</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0"/>
                        </a:spcAft>
                      </a:pPr>
                      <a:r>
                        <a:rPr lang="en-US" sz="2000">
                          <a:effectLst/>
                        </a:rPr>
                        <a:t>1.29E-08</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965387457"/>
                  </a:ext>
                </a:extLst>
              </a:tr>
              <a:tr h="446816">
                <a:tc>
                  <a:txBody>
                    <a:bodyPr/>
                    <a:lstStyle/>
                    <a:p>
                      <a:pPr>
                        <a:lnSpc>
                          <a:spcPct val="110000"/>
                        </a:lnSpc>
                        <a:spcBef>
                          <a:spcPts val="600"/>
                        </a:spcBef>
                        <a:spcAft>
                          <a:spcPts val="0"/>
                        </a:spcAft>
                      </a:pPr>
                      <a:r>
                        <a:rPr lang="en-US" sz="2000" dirty="0" err="1">
                          <a:effectLst/>
                        </a:rPr>
                        <a:t>DaysSinceLastCall</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0"/>
                        </a:spcAft>
                      </a:pPr>
                      <a:r>
                        <a:rPr lang="en-US" sz="2000">
                          <a:effectLst/>
                        </a:rPr>
                        <a:t>0</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571177022"/>
                  </a:ext>
                </a:extLst>
              </a:tr>
              <a:tr h="864726">
                <a:tc>
                  <a:txBody>
                    <a:bodyPr/>
                    <a:lstStyle/>
                    <a:p>
                      <a:pPr>
                        <a:lnSpc>
                          <a:spcPct val="110000"/>
                        </a:lnSpc>
                        <a:spcBef>
                          <a:spcPts val="600"/>
                        </a:spcBef>
                        <a:spcAft>
                          <a:spcPts val="0"/>
                        </a:spcAft>
                      </a:pPr>
                      <a:r>
                        <a:rPr lang="en-US" sz="2000">
                          <a:effectLst/>
                        </a:rPr>
                        <a:t>AvgHrsToCompleteJob</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0"/>
                        </a:spcAft>
                      </a:pPr>
                      <a:r>
                        <a:rPr lang="en-US" sz="2000" dirty="0">
                          <a:effectLst/>
                        </a:rPr>
                        <a:t>0.05</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2580270008"/>
                  </a:ext>
                </a:extLst>
              </a:tr>
              <a:tr h="446816">
                <a:tc>
                  <a:txBody>
                    <a:bodyPr/>
                    <a:lstStyle/>
                    <a:p>
                      <a:pPr>
                        <a:lnSpc>
                          <a:spcPct val="110000"/>
                        </a:lnSpc>
                        <a:spcBef>
                          <a:spcPts val="600"/>
                        </a:spcBef>
                        <a:spcAft>
                          <a:spcPts val="0"/>
                        </a:spcAft>
                      </a:pPr>
                      <a:r>
                        <a:rPr lang="en-US" sz="2000">
                          <a:effectLst/>
                        </a:rPr>
                        <a:t>AvgLatencyInDays</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0"/>
                        </a:spcAft>
                      </a:pPr>
                      <a:r>
                        <a:rPr lang="en-US" sz="2000" dirty="0">
                          <a:effectLst/>
                        </a:rPr>
                        <a:t>7.92E-12</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xmlns="" val="1697273050"/>
                  </a:ext>
                </a:extLst>
              </a:tr>
            </a:tbl>
          </a:graphicData>
        </a:graphic>
      </p:graphicFrame>
    </p:spTree>
    <p:extLst>
      <p:ext uri="{BB962C8B-B14F-4D97-AF65-F5344CB8AC3E}">
        <p14:creationId xmlns:p14="http://schemas.microsoft.com/office/powerpoint/2010/main" val="2286377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Build Model</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317847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POC and Model selection</a:t>
            </a:r>
          </a:p>
        </p:txBody>
      </p:sp>
      <p:sp>
        <p:nvSpPr>
          <p:cNvPr id="3" name="Content Placeholder 2"/>
          <p:cNvSpPr>
            <a:spLocks noGrp="1"/>
          </p:cNvSpPr>
          <p:nvPr>
            <p:ph idx="1"/>
          </p:nvPr>
        </p:nvSpPr>
        <p:spPr/>
        <p:txBody>
          <a:bodyPr>
            <a:normAutofit fontScale="92500" lnSpcReduction="20000"/>
          </a:bodyPr>
          <a:lstStyle/>
          <a:p>
            <a:r>
              <a:rPr lang="en-US" sz="2600" dirty="0"/>
              <a:t>KNIME for our POC and built 4 different models on cleaned training data and evaluated their prediction performance. </a:t>
            </a:r>
          </a:p>
          <a:p>
            <a:r>
              <a:rPr lang="en-US" sz="2600" dirty="0"/>
              <a:t>We used the 5 variables that were shown to be significant during our hypothesis testing studies and tested them using the following 4 models to predict churn.</a:t>
            </a:r>
            <a:endParaRPr lang="en-IN" sz="2600" dirty="0"/>
          </a:p>
          <a:p>
            <a:pPr lvl="1"/>
            <a:r>
              <a:rPr lang="en-US" sz="2200" dirty="0"/>
              <a:t>Logistic Regression</a:t>
            </a:r>
            <a:endParaRPr lang="en-IN" sz="2200" dirty="0"/>
          </a:p>
          <a:p>
            <a:pPr lvl="1"/>
            <a:r>
              <a:rPr lang="en-US" sz="2200" dirty="0"/>
              <a:t>Random Forest</a:t>
            </a:r>
            <a:endParaRPr lang="en-IN" sz="2200" dirty="0"/>
          </a:p>
          <a:p>
            <a:pPr lvl="1"/>
            <a:r>
              <a:rPr lang="en-US" sz="2200" dirty="0"/>
              <a:t>Decision Tree</a:t>
            </a:r>
            <a:endParaRPr lang="en-IN" sz="2200" dirty="0"/>
          </a:p>
          <a:p>
            <a:pPr lvl="1"/>
            <a:r>
              <a:rPr lang="en-US" sz="2200" dirty="0"/>
              <a:t>Naïve Bayes</a:t>
            </a:r>
            <a:endParaRPr lang="en-IN" sz="2200"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961398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97467" y="846666"/>
            <a:ext cx="4775200" cy="23876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316134" y="846666"/>
            <a:ext cx="4775200" cy="2413000"/>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97467" y="3594100"/>
            <a:ext cx="4826000" cy="2413000"/>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303434" y="3594100"/>
            <a:ext cx="4787900" cy="2387600"/>
          </a:xfrm>
          <a:prstGeom prst="rect">
            <a:avLst/>
          </a:prstGeom>
        </p:spPr>
      </p:pic>
      <p:sp>
        <p:nvSpPr>
          <p:cNvPr id="8" name="Rounded Rectangular Callout 7"/>
          <p:cNvSpPr/>
          <p:nvPr/>
        </p:nvSpPr>
        <p:spPr>
          <a:xfrm>
            <a:off x="880534" y="762003"/>
            <a:ext cx="4775199"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Logistic regression</a:t>
            </a:r>
          </a:p>
        </p:txBody>
      </p:sp>
      <p:sp>
        <p:nvSpPr>
          <p:cNvPr id="9" name="Rounded Rectangular Callout 8"/>
          <p:cNvSpPr/>
          <p:nvPr/>
        </p:nvSpPr>
        <p:spPr>
          <a:xfrm>
            <a:off x="6299200" y="762003"/>
            <a:ext cx="4775199"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Random Forest</a:t>
            </a:r>
          </a:p>
        </p:txBody>
      </p:sp>
      <p:sp>
        <p:nvSpPr>
          <p:cNvPr id="10" name="Rounded Rectangular Callout 9"/>
          <p:cNvSpPr/>
          <p:nvPr/>
        </p:nvSpPr>
        <p:spPr>
          <a:xfrm>
            <a:off x="897467" y="3496732"/>
            <a:ext cx="4826000"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Decision Tree</a:t>
            </a:r>
          </a:p>
        </p:txBody>
      </p:sp>
      <p:sp>
        <p:nvSpPr>
          <p:cNvPr id="11" name="Rounded Rectangular Callout 10"/>
          <p:cNvSpPr/>
          <p:nvPr/>
        </p:nvSpPr>
        <p:spPr>
          <a:xfrm>
            <a:off x="6316134" y="3496732"/>
            <a:ext cx="4826000"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Naïve Bayes</a:t>
            </a:r>
          </a:p>
        </p:txBody>
      </p:sp>
    </p:spTree>
    <p:extLst>
      <p:ext uri="{BB962C8B-B14F-4D97-AF65-F5344CB8AC3E}">
        <p14:creationId xmlns:p14="http://schemas.microsoft.com/office/powerpoint/2010/main" val="564181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Final Model using R</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4011235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Forest(RF)</a:t>
            </a:r>
          </a:p>
        </p:txBody>
      </p:sp>
      <p:sp>
        <p:nvSpPr>
          <p:cNvPr id="3" name="Content Placeholder 2"/>
          <p:cNvSpPr>
            <a:spLocks noGrp="1"/>
          </p:cNvSpPr>
          <p:nvPr>
            <p:ph idx="1"/>
          </p:nvPr>
        </p:nvSpPr>
        <p:spPr/>
        <p:txBody>
          <a:bodyPr>
            <a:normAutofit lnSpcReduction="10000"/>
          </a:bodyPr>
          <a:lstStyle/>
          <a:p>
            <a:pPr marL="0" indent="0">
              <a:buNone/>
            </a:pPr>
            <a:r>
              <a:rPr lang="en-US" dirty="0"/>
              <a:t>RF model outperformed others to predict churn data </a:t>
            </a:r>
            <a:r>
              <a:rPr lang="mr-IN" dirty="0"/>
              <a:t>–</a:t>
            </a:r>
            <a:endParaRPr lang="en-US" dirty="0"/>
          </a:p>
          <a:p>
            <a:pPr marL="457200" indent="-457200">
              <a:buAutoNum type="arabicParenR"/>
            </a:pPr>
            <a:r>
              <a:rPr lang="en-US" dirty="0"/>
              <a:t>We built Full RF model using </a:t>
            </a:r>
            <a:r>
              <a:rPr lang="en-US" dirty="0" err="1"/>
              <a:t>RFDF.dev</a:t>
            </a:r>
            <a:r>
              <a:rPr lang="en-US" dirty="0"/>
              <a:t> dataset prepared in EDA&amp;P  </a:t>
            </a:r>
          </a:p>
          <a:p>
            <a:pPr marL="457200" indent="-457200">
              <a:buAutoNum type="arabicParenR"/>
            </a:pPr>
            <a:r>
              <a:rPr lang="en-US" dirty="0"/>
              <a:t>Plot OOB chart and rebuild pruned RF model based on OOB </a:t>
            </a:r>
          </a:p>
          <a:p>
            <a:pPr marL="457200" indent="-457200">
              <a:buAutoNum type="arabicParenR"/>
            </a:pPr>
            <a:r>
              <a:rPr lang="en-US" dirty="0"/>
              <a:t>Create </a:t>
            </a:r>
            <a:r>
              <a:rPr lang="en-US" dirty="0" err="1"/>
              <a:t>deciles</a:t>
            </a:r>
            <a:r>
              <a:rPr lang="en-US" dirty="0"/>
              <a:t> and then Rank order for development model based on predicted output</a:t>
            </a:r>
          </a:p>
          <a:p>
            <a:pPr marL="457200" indent="-457200">
              <a:buFont typeface="Arial"/>
              <a:buAutoNum type="arabicParenR"/>
            </a:pPr>
            <a:r>
              <a:rPr lang="en-US" dirty="0"/>
              <a:t>Calculate and print Rank table, </a:t>
            </a:r>
            <a:r>
              <a:rPr lang="en-US" dirty="0" err="1"/>
              <a:t>auc</a:t>
            </a:r>
            <a:r>
              <a:rPr lang="en-US" dirty="0"/>
              <a:t>, </a:t>
            </a:r>
            <a:r>
              <a:rPr lang="en-US" dirty="0" err="1"/>
              <a:t>ks</a:t>
            </a:r>
            <a:r>
              <a:rPr lang="en-US" dirty="0"/>
              <a:t>, </a:t>
            </a:r>
            <a:r>
              <a:rPr lang="en-US" dirty="0" err="1"/>
              <a:t>gini</a:t>
            </a:r>
            <a:r>
              <a:rPr lang="en-US" dirty="0"/>
              <a:t> and confusion matrix on dev. sample(refer screenshot on next slide)</a:t>
            </a:r>
            <a:endParaRPr lang="en-US" b="1" u="sng" dirty="0"/>
          </a:p>
          <a:p>
            <a:pPr marL="457200" indent="-457200">
              <a:buAutoNum type="arabicParenR"/>
            </a:pPr>
            <a:endParaRPr lang="en-US" dirty="0"/>
          </a:p>
        </p:txBody>
      </p:sp>
    </p:spTree>
    <p:extLst>
      <p:ext uri="{BB962C8B-B14F-4D97-AF65-F5344CB8AC3E}">
        <p14:creationId xmlns:p14="http://schemas.microsoft.com/office/powerpoint/2010/main" val="3462235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95866" y="762000"/>
            <a:ext cx="10617199" cy="5181600"/>
          </a:xfrm>
          <a:prstGeom prst="rect">
            <a:avLst/>
          </a:prstGeom>
        </p:spPr>
      </p:pic>
    </p:spTree>
    <p:extLst>
      <p:ext uri="{BB962C8B-B14F-4D97-AF65-F5344CB8AC3E}">
        <p14:creationId xmlns:p14="http://schemas.microsoft.com/office/powerpoint/2010/main" val="398121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development model performance</a:t>
            </a:r>
          </a:p>
        </p:txBody>
      </p:sp>
      <p:sp>
        <p:nvSpPr>
          <p:cNvPr id="3" name="Content Placeholder 2"/>
          <p:cNvSpPr>
            <a:spLocks noGrp="1"/>
          </p:cNvSpPr>
          <p:nvPr>
            <p:ph idx="1"/>
          </p:nvPr>
        </p:nvSpPr>
        <p:spPr/>
        <p:txBody>
          <a:bodyPr>
            <a:normAutofit/>
          </a:bodyPr>
          <a:lstStyle/>
          <a:p>
            <a:pPr marL="0" indent="0">
              <a:buNone/>
            </a:pPr>
            <a:r>
              <a:rPr lang="en-US" dirty="0"/>
              <a:t>Looking at performance measure of development Model rf1:</a:t>
            </a:r>
          </a:p>
          <a:p>
            <a:pPr lvl="0"/>
            <a:r>
              <a:rPr lang="en-US" b="1" i="1" u="sng" dirty="0"/>
              <a:t>Rank table:</a:t>
            </a:r>
            <a:r>
              <a:rPr lang="en-US" dirty="0"/>
              <a:t> Top 3 decile has 100% response rate i.e. </a:t>
            </a:r>
            <a:r>
              <a:rPr lang="en-US" b="1" dirty="0"/>
              <a:t>2.6times 39% </a:t>
            </a:r>
            <a:r>
              <a:rPr lang="en-US" dirty="0"/>
              <a:t>overall response before applying RF algorithm.</a:t>
            </a:r>
            <a:endParaRPr lang="en-IN" dirty="0"/>
          </a:p>
          <a:p>
            <a:pPr lvl="0"/>
            <a:r>
              <a:rPr lang="en-US" b="1" i="1" u="sng" dirty="0"/>
              <a:t>Confusion Matrix:</a:t>
            </a:r>
            <a:r>
              <a:rPr lang="en-US" dirty="0"/>
              <a:t> Correctness of prediction is </a:t>
            </a:r>
            <a:r>
              <a:rPr lang="en-US" b="1" dirty="0"/>
              <a:t>98.9%.</a:t>
            </a:r>
            <a:endParaRPr lang="en-IN" b="1" dirty="0"/>
          </a:p>
          <a:p>
            <a:endParaRPr lang="en-US" b="1" u="sng" dirty="0"/>
          </a:p>
        </p:txBody>
      </p:sp>
    </p:spTree>
    <p:extLst>
      <p:ext uri="{BB962C8B-B14F-4D97-AF65-F5344CB8AC3E}">
        <p14:creationId xmlns:p14="http://schemas.microsoft.com/office/powerpoint/2010/main" val="579999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Executive Summary and key findings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102713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RF model on Holdout data</a:t>
            </a:r>
          </a:p>
        </p:txBody>
      </p:sp>
    </p:spTree>
    <p:extLst>
      <p:ext uri="{BB962C8B-B14F-4D97-AF65-F5344CB8AC3E}">
        <p14:creationId xmlns:p14="http://schemas.microsoft.com/office/powerpoint/2010/main" val="311229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12798" y="694267"/>
            <a:ext cx="10549467" cy="5384800"/>
          </a:xfrm>
          <a:prstGeom prst="rect">
            <a:avLst/>
          </a:prstGeom>
        </p:spPr>
      </p:pic>
    </p:spTree>
    <p:extLst>
      <p:ext uri="{BB962C8B-B14F-4D97-AF65-F5344CB8AC3E}">
        <p14:creationId xmlns:p14="http://schemas.microsoft.com/office/powerpoint/2010/main" val="886105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model on unseen holdout data</a:t>
            </a:r>
          </a:p>
        </p:txBody>
      </p:sp>
      <p:sp>
        <p:nvSpPr>
          <p:cNvPr id="3" name="Content Placeholder 2"/>
          <p:cNvSpPr>
            <a:spLocks noGrp="1"/>
          </p:cNvSpPr>
          <p:nvPr>
            <p:ph idx="1"/>
          </p:nvPr>
        </p:nvSpPr>
        <p:spPr/>
        <p:txBody>
          <a:bodyPr/>
          <a:lstStyle/>
          <a:p>
            <a:pPr marL="0" indent="0">
              <a:buNone/>
            </a:pPr>
            <a:r>
              <a:rPr lang="en-US" dirty="0"/>
              <a:t>Looking at performance measure of Model rf1 on unseen data:</a:t>
            </a:r>
          </a:p>
          <a:p>
            <a:pPr lvl="0"/>
            <a:r>
              <a:rPr lang="en-US" b="1" i="1" u="sng" dirty="0"/>
              <a:t>Rank table:</a:t>
            </a:r>
            <a:r>
              <a:rPr lang="en-US" u="sng" dirty="0"/>
              <a:t> </a:t>
            </a:r>
            <a:r>
              <a:rPr lang="en-US" dirty="0"/>
              <a:t>Top decile has 97.62% response rate i.e</a:t>
            </a:r>
            <a:r>
              <a:rPr lang="en-US" b="1" dirty="0"/>
              <a:t>. 2.8 times 35% </a:t>
            </a:r>
            <a:r>
              <a:rPr lang="en-US" dirty="0"/>
              <a:t>overall response before applying RF algorithm.</a:t>
            </a:r>
            <a:endParaRPr lang="en-IN" dirty="0"/>
          </a:p>
          <a:p>
            <a:pPr lvl="0"/>
            <a:r>
              <a:rPr lang="en-US" b="1" i="1" u="sng" dirty="0"/>
              <a:t>Confusion Matrix:</a:t>
            </a:r>
            <a:r>
              <a:rPr lang="en-US" u="sng" dirty="0"/>
              <a:t> </a:t>
            </a:r>
            <a:r>
              <a:rPr lang="en-US" dirty="0"/>
              <a:t>Correctness of prediction is </a:t>
            </a:r>
            <a:r>
              <a:rPr lang="en-US" b="1" dirty="0"/>
              <a:t>95.9%</a:t>
            </a:r>
            <a:r>
              <a:rPr lang="en-US" dirty="0"/>
              <a:t>.</a:t>
            </a:r>
            <a:endParaRPr lang="en-IN" dirty="0"/>
          </a:p>
          <a:p>
            <a:pPr marL="0" indent="0">
              <a:buNone/>
            </a:pPr>
            <a:endParaRPr lang="en-US" dirty="0"/>
          </a:p>
        </p:txBody>
      </p:sp>
    </p:spTree>
    <p:extLst>
      <p:ext uri="{BB962C8B-B14F-4D97-AF65-F5344CB8AC3E}">
        <p14:creationId xmlns:p14="http://schemas.microsoft.com/office/powerpoint/2010/main" val="2730995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smtClean="0"/>
              <a:t>Conclusion</a:t>
            </a:r>
            <a:endParaRPr lang="en-US" dirty="0"/>
          </a:p>
        </p:txBody>
      </p:sp>
      <p:sp>
        <p:nvSpPr>
          <p:cNvPr id="3" name="Content Placeholder 2"/>
          <p:cNvSpPr>
            <a:spLocks noGrp="1"/>
          </p:cNvSpPr>
          <p:nvPr>
            <p:ph idx="4294967295"/>
          </p:nvPr>
        </p:nvSpPr>
        <p:spPr>
          <a:xfrm>
            <a:off x="851338" y="1801559"/>
            <a:ext cx="10562896" cy="4382826"/>
          </a:xfrm>
        </p:spPr>
        <p:txBody>
          <a:bodyPr>
            <a:normAutofit/>
          </a:bodyPr>
          <a:lstStyle/>
          <a:p>
            <a:pPr lvl="0"/>
            <a:r>
              <a:rPr lang="en-US" dirty="0"/>
              <a:t>Business is mostly flat throughout 2011 to 2013 with slight increasing trend</a:t>
            </a:r>
            <a:endParaRPr lang="en-GB" dirty="0"/>
          </a:p>
          <a:p>
            <a:pPr lvl="0"/>
            <a:r>
              <a:rPr lang="en-US" dirty="0"/>
              <a:t>There are total 47 branches and avg. weekly calls is 33. We can say there are few branches who do not get even one single call in a week</a:t>
            </a:r>
            <a:endParaRPr lang="en-GB" dirty="0"/>
          </a:p>
          <a:p>
            <a:pPr lvl="0"/>
            <a:r>
              <a:rPr lang="en-US" dirty="0"/>
              <a:t>There are few Jobs asked by customers most and they contribute major in total revenue.</a:t>
            </a:r>
            <a:endParaRPr lang="en-GB" dirty="0"/>
          </a:p>
          <a:p>
            <a:pPr lvl="0"/>
            <a:r>
              <a:rPr lang="en-US" dirty="0"/>
              <a:t>Strange but real: This is the business where cream customers tend to churn </a:t>
            </a:r>
            <a:r>
              <a:rPr lang="en-US" dirty="0" smtClean="0"/>
              <a:t>most and attribute </a:t>
            </a:r>
            <a:r>
              <a:rPr lang="en-US" dirty="0"/>
              <a:t>to ad-hoc work requirements.</a:t>
            </a:r>
            <a:endParaRPr lang="en-GB" dirty="0"/>
          </a:p>
          <a:p>
            <a:pPr marL="0" indent="0">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5974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smtClean="0"/>
              <a:t>Recommendation</a:t>
            </a:r>
            <a:endParaRPr lang="en-US" dirty="0"/>
          </a:p>
        </p:txBody>
      </p:sp>
      <p:sp>
        <p:nvSpPr>
          <p:cNvPr id="3" name="Content Placeholder 2"/>
          <p:cNvSpPr>
            <a:spLocks noGrp="1"/>
          </p:cNvSpPr>
          <p:nvPr>
            <p:ph idx="4294967295"/>
          </p:nvPr>
        </p:nvSpPr>
        <p:spPr>
          <a:xfrm>
            <a:off x="851338" y="1801559"/>
            <a:ext cx="10562896" cy="4382826"/>
          </a:xfrm>
        </p:spPr>
        <p:txBody>
          <a:bodyPr>
            <a:normAutofit fontScale="85000" lnSpcReduction="10000"/>
          </a:bodyPr>
          <a:lstStyle/>
          <a:p>
            <a:pPr lvl="0"/>
            <a:r>
              <a:rPr lang="en-US" dirty="0"/>
              <a:t>To retain cream customer: We recommend company to start Annual Maintenance contract program for their loyal customers. This is another way that the churn can be controlled to some extent</a:t>
            </a:r>
            <a:endParaRPr lang="en-GB" dirty="0"/>
          </a:p>
          <a:p>
            <a:pPr lvl="0"/>
            <a:r>
              <a:rPr lang="en-US" dirty="0"/>
              <a:t>There are many Jobs hardly used and can be delisted from the services offered by the company</a:t>
            </a:r>
            <a:endParaRPr lang="en-GB" dirty="0"/>
          </a:p>
          <a:p>
            <a:pPr lvl="0"/>
            <a:r>
              <a:rPr lang="en-US" dirty="0"/>
              <a:t>63% of total service calls are from returning customers. We recommend up selling and cross selling to existing customers which will help increase the company’s share in customer wallet</a:t>
            </a:r>
            <a:endParaRPr lang="en-GB" dirty="0"/>
          </a:p>
          <a:p>
            <a:pPr lvl="0"/>
            <a:r>
              <a:rPr lang="en-US" dirty="0"/>
              <a:t>There are several branches which contribute very less to the overall revenue. These branches can either be combined with other branches, try applying a few recommendations listed above to see if business improves, or closed the branch if it continues with its poor performance</a:t>
            </a:r>
            <a:endParaRPr lang="en-GB" dirty="0"/>
          </a:p>
          <a:p>
            <a:pPr lvl="0"/>
            <a:r>
              <a:rPr lang="en-US" dirty="0"/>
              <a:t>The company also needs to build a better CRM system, find CLV values, prepare website with geographical details, accept online service requests, use chat bots and other services to improve performance</a:t>
            </a:r>
            <a:endParaRPr lang="en-GB" dirty="0"/>
          </a:p>
          <a:p>
            <a:pPr marL="0" indent="0">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2819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26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04043" y="1718429"/>
            <a:ext cx="10673255" cy="4382826"/>
          </a:xfrm>
        </p:spPr>
        <p:txBody>
          <a:bodyPr>
            <a:normAutofit/>
          </a:bodyPr>
          <a:lstStyle/>
          <a:p>
            <a:r>
              <a:rPr lang="en-US" b="1" dirty="0"/>
              <a:t>Three-year data:</a:t>
            </a:r>
            <a:r>
              <a:rPr lang="en-US" dirty="0"/>
              <a:t> Analysis is performed on three years data starting Jan 2011 to Dec 2013 for the Plumbing &amp; Drain Service company (PDS).</a:t>
            </a:r>
          </a:p>
          <a:p>
            <a:r>
              <a:rPr lang="en-US" dirty="0"/>
              <a:t> </a:t>
            </a:r>
            <a:r>
              <a:rPr lang="en-US" b="1" dirty="0"/>
              <a:t>No Significant trend/seasonality visible</a:t>
            </a:r>
            <a:r>
              <a:rPr lang="en-US" dirty="0"/>
              <a:t>- analyzing yearly/monthly level data, constant random variation is prominent. Trend-wise, mostly steady/flat except mild increase visible from 2011till early 2012</a:t>
            </a:r>
            <a:r>
              <a:rPr lang="en-US" dirty="0" smtClean="0"/>
              <a:t>.</a:t>
            </a:r>
          </a:p>
          <a:p>
            <a:r>
              <a:rPr lang="en-US" dirty="0" smtClean="0"/>
              <a:t>Reasonable </a:t>
            </a:r>
            <a:r>
              <a:rPr lang="en-US" b="1" dirty="0" smtClean="0"/>
              <a:t>presence across United States </a:t>
            </a:r>
            <a:r>
              <a:rPr lang="en-US" dirty="0" smtClean="0"/>
              <a:t>and </a:t>
            </a:r>
            <a:r>
              <a:rPr lang="en-US" b="1" dirty="0" smtClean="0"/>
              <a:t>operate</a:t>
            </a:r>
            <a:r>
              <a:rPr lang="en-US" dirty="0" smtClean="0"/>
              <a:t> </a:t>
            </a:r>
            <a:r>
              <a:rPr lang="en-US" b="1" dirty="0" smtClean="0"/>
              <a:t>47</a:t>
            </a:r>
            <a:r>
              <a:rPr lang="en-US" dirty="0" smtClean="0"/>
              <a:t> independent </a:t>
            </a:r>
            <a:r>
              <a:rPr lang="en-US" b="1" dirty="0" smtClean="0"/>
              <a:t>branches</a:t>
            </a:r>
            <a:r>
              <a:rPr lang="en-US" dirty="0" smtClean="0"/>
              <a:t>.</a:t>
            </a:r>
          </a:p>
          <a:p>
            <a:r>
              <a:rPr lang="en-US" dirty="0"/>
              <a:t>O</a:t>
            </a:r>
            <a:r>
              <a:rPr lang="en-US" dirty="0" smtClean="0"/>
              <a:t>n a typical year </a:t>
            </a:r>
            <a:r>
              <a:rPr lang="mr-IN" dirty="0" smtClean="0"/>
              <a:t>–</a:t>
            </a:r>
            <a:r>
              <a:rPr lang="en-US" dirty="0" smtClean="0"/>
              <a:t> </a:t>
            </a:r>
            <a:r>
              <a:rPr lang="en-US" b="1" dirty="0" smtClean="0"/>
              <a:t>63% of service calls are received from returning base</a:t>
            </a:r>
            <a:r>
              <a:rPr lang="en-US" dirty="0" smtClean="0"/>
              <a:t> and 37% new.</a:t>
            </a:r>
          </a:p>
          <a:p>
            <a:pPr marL="0" indent="0">
              <a:buNone/>
            </a:pPr>
            <a:r>
              <a:rPr lang="en-US" dirty="0" smtClean="0"/>
              <a:t>	&gt; Almost </a:t>
            </a:r>
            <a:r>
              <a:rPr lang="en-US" b="1" dirty="0" smtClean="0"/>
              <a:t>70% of new customers a year are acquired </a:t>
            </a:r>
            <a:r>
              <a:rPr lang="en-US" dirty="0" smtClean="0"/>
              <a:t>as diligent or Savvy base.</a:t>
            </a:r>
            <a:endParaRPr lang="en-GB"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8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51338" y="1718429"/>
            <a:ext cx="10562896" cy="4382826"/>
          </a:xfrm>
        </p:spPr>
        <p:txBody>
          <a:bodyPr>
            <a:normAutofit/>
          </a:bodyPr>
          <a:lstStyle/>
          <a:p>
            <a:r>
              <a:rPr lang="en-US" b="1" dirty="0"/>
              <a:t>Day of week and Hour of day analysis suggests</a:t>
            </a:r>
            <a:r>
              <a:rPr lang="en-US" dirty="0"/>
              <a:t> – </a:t>
            </a:r>
            <a:r>
              <a:rPr lang="en-US" b="1" dirty="0"/>
              <a:t>Mondays make more business </a:t>
            </a:r>
            <a:r>
              <a:rPr lang="en-US" dirty="0"/>
              <a:t>compared to other days of week (</a:t>
            </a:r>
            <a:r>
              <a:rPr lang="en-US" b="1" dirty="0"/>
              <a:t>on avg. 37% more</a:t>
            </a:r>
            <a:r>
              <a:rPr lang="en-US" dirty="0"/>
              <a:t> service call on Mondays)</a:t>
            </a:r>
          </a:p>
          <a:p>
            <a:pPr marL="0" indent="0">
              <a:buNone/>
            </a:pPr>
            <a:r>
              <a:rPr lang="en-US" dirty="0"/>
              <a:t>	&gt; </a:t>
            </a:r>
            <a:r>
              <a:rPr lang="en-US" b="1" dirty="0"/>
              <a:t>Morning from 7AM till late afternoon </a:t>
            </a:r>
            <a:r>
              <a:rPr lang="en-US" dirty="0"/>
              <a:t>sees</a:t>
            </a:r>
            <a:r>
              <a:rPr lang="en-US" b="1" dirty="0"/>
              <a:t> maximum calls </a:t>
            </a:r>
            <a:r>
              <a:rPr lang="en-US" dirty="0"/>
              <a:t>peak around </a:t>
            </a:r>
            <a:r>
              <a:rPr lang="en-US" dirty="0" smtClean="0"/>
              <a:t>		    11AM </a:t>
            </a:r>
            <a:r>
              <a:rPr lang="en-US" b="1" dirty="0"/>
              <a:t>(82%  	    of total calls</a:t>
            </a:r>
            <a:r>
              <a:rPr lang="en-US" dirty="0"/>
              <a:t>) </a:t>
            </a:r>
            <a:r>
              <a:rPr lang="en-GB" dirty="0"/>
              <a:t>	</a:t>
            </a:r>
          </a:p>
          <a:p>
            <a:pPr marL="0" indent="0">
              <a:buNone/>
            </a:pPr>
            <a:r>
              <a:rPr lang="en-GB" dirty="0"/>
              <a:t>	&gt; </a:t>
            </a:r>
            <a:r>
              <a:rPr lang="en-US" b="1" dirty="0"/>
              <a:t>Almost 42%</a:t>
            </a:r>
            <a:r>
              <a:rPr lang="en-US" dirty="0"/>
              <a:t> </a:t>
            </a:r>
            <a:r>
              <a:rPr lang="en-US" b="1" dirty="0"/>
              <a:t>of total calls/revenue </a:t>
            </a:r>
            <a:r>
              <a:rPr lang="en-US" dirty="0"/>
              <a:t>are with </a:t>
            </a:r>
            <a:r>
              <a:rPr lang="en-US" b="1" dirty="0"/>
              <a:t>Job code 2,1 and 0</a:t>
            </a:r>
            <a:r>
              <a:rPr lang="en-US" dirty="0"/>
              <a:t> in respective </a:t>
            </a:r>
            <a:r>
              <a:rPr lang="en-US" dirty="0" smtClean="0"/>
              <a:t>		order.</a:t>
            </a:r>
            <a:endParaRPr lang="en-GB" dirty="0"/>
          </a:p>
          <a:p>
            <a:pPr marL="0" indent="0">
              <a:buNone/>
            </a:pPr>
            <a:r>
              <a:rPr lang="en-GB" dirty="0" smtClean="0"/>
              <a:t>	&gt;  </a:t>
            </a:r>
            <a:r>
              <a:rPr lang="en-US" b="1" dirty="0"/>
              <a:t>57 % of total service calls</a:t>
            </a:r>
            <a:r>
              <a:rPr lang="en-US" dirty="0"/>
              <a:t> across branches/states is </a:t>
            </a:r>
            <a:r>
              <a:rPr lang="en-US" b="1" dirty="0"/>
              <a:t>by Customer type 1</a:t>
            </a:r>
            <a:endParaRPr lang="en-GB" b="1"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55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r>
              <a:rPr lang="en-US" dirty="0"/>
              <a:t>Work in progress ---------</a:t>
            </a:r>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5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Data Summary and Preparation</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71325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lstStyle/>
          <a:p>
            <a:r>
              <a:rPr lang="en-US" dirty="0"/>
              <a:t>We have used Plumbing Master Data V0.1.xls file for our analysis</a:t>
            </a:r>
          </a:p>
          <a:p>
            <a:r>
              <a:rPr lang="en-US" dirty="0"/>
              <a:t>This file has got total 31 variables of mixed </a:t>
            </a:r>
            <a:r>
              <a:rPr lang="en-US" dirty="0" err="1"/>
              <a:t>datatypes</a:t>
            </a:r>
            <a:endParaRPr lang="en-US" dirty="0"/>
          </a:p>
          <a:p>
            <a:r>
              <a:rPr lang="en-US" dirty="0"/>
              <a:t> Out of 31 variables, 7 categorical, 7 Date, 4 time variables and others masked customer information variables</a:t>
            </a:r>
          </a:p>
          <a:p>
            <a:r>
              <a:rPr lang="en-US" dirty="0"/>
              <a:t>Total 5284 records/observation</a:t>
            </a:r>
          </a:p>
          <a:p>
            <a:r>
              <a:rPr lang="en-US" dirty="0"/>
              <a:t>Observations were spread from year 2010 to 2014</a:t>
            </a:r>
          </a:p>
          <a:p>
            <a:endParaRPr lang="en-US" dirty="0"/>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18561886"/>
              </p:ext>
            </p:extLst>
          </p:nvPr>
        </p:nvGraphicFramePr>
        <p:xfrm>
          <a:off x="9730490" y="4653023"/>
          <a:ext cx="1381206" cy="1222845"/>
        </p:xfrm>
        <a:graphic>
          <a:graphicData uri="http://schemas.openxmlformats.org/presentationml/2006/ole">
            <mc:AlternateContent xmlns:mc="http://schemas.openxmlformats.org/markup-compatibility/2006">
              <mc:Choice xmlns:v="urn:schemas-microsoft-com:vml" Requires="v">
                <p:oleObj spid="_x0000_s1104" name="Worksheet" showAsIcon="1" r:id="rId3" imgW="965200" imgH="609600" progId="Excel.Sheet.8">
                  <p:embed/>
                </p:oleObj>
              </mc:Choice>
              <mc:Fallback>
                <p:oleObj name="Worksheet" showAsIcon="1" r:id="rId3" imgW="965200" imgH="609600" progId="Excel.Sheet.8">
                  <p:embed/>
                  <p:pic>
                    <p:nvPicPr>
                      <p:cNvPr id="0" name=""/>
                      <p:cNvPicPr/>
                      <p:nvPr/>
                    </p:nvPicPr>
                    <p:blipFill>
                      <a:blip r:embed="rId4"/>
                      <a:stretch>
                        <a:fillRect/>
                      </a:stretch>
                    </p:blipFill>
                    <p:spPr>
                      <a:xfrm>
                        <a:off x="9730490" y="4653023"/>
                        <a:ext cx="1381206" cy="1222845"/>
                      </a:xfrm>
                      <a:prstGeom prst="rect">
                        <a:avLst/>
                      </a:prstGeom>
                    </p:spPr>
                  </p:pic>
                </p:oleObj>
              </mc:Fallback>
            </mc:AlternateContent>
          </a:graphicData>
        </a:graphic>
      </p:graphicFrame>
    </p:spTree>
    <p:extLst>
      <p:ext uri="{BB962C8B-B14F-4D97-AF65-F5344CB8AC3E}">
        <p14:creationId xmlns:p14="http://schemas.microsoft.com/office/powerpoint/2010/main" val="11200488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12689</TotalTime>
  <Words>1594</Words>
  <Application>Microsoft Macintosh PowerPoint</Application>
  <PresentationFormat>Widescreen</PresentationFormat>
  <Paragraphs>219</Paragraphs>
  <Slides>45</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3" baseType="lpstr">
      <vt:lpstr>Calibri</vt:lpstr>
      <vt:lpstr>Frutiger 45 Light</vt:lpstr>
      <vt:lpstr>Garamond</vt:lpstr>
      <vt:lpstr>Mangal</vt:lpstr>
      <vt:lpstr>Times New Roman</vt:lpstr>
      <vt:lpstr>Arial</vt:lpstr>
      <vt:lpstr>Organic</vt:lpstr>
      <vt:lpstr>Worksheet</vt:lpstr>
      <vt:lpstr>Plumbing Business Analysis </vt:lpstr>
      <vt:lpstr>INDEX</vt:lpstr>
      <vt:lpstr>Objective</vt:lpstr>
      <vt:lpstr>Executive Summary and key findings</vt:lpstr>
      <vt:lpstr>Executive Summary and key findings</vt:lpstr>
      <vt:lpstr>Executive Summary and key findings</vt:lpstr>
      <vt:lpstr>Executive Summary and key findings</vt:lpstr>
      <vt:lpstr>Data Summary and Preparation</vt:lpstr>
      <vt:lpstr>Data Summary and Preparation</vt:lpstr>
      <vt:lpstr>Data Summary and Preparation</vt:lpstr>
      <vt:lpstr>PowerPoint Presentation</vt:lpstr>
      <vt:lpstr>Data Summary and Preparation</vt:lpstr>
      <vt:lpstr>Data Summary and Preparation</vt:lpstr>
      <vt:lpstr>Target/Churn Definition</vt:lpstr>
      <vt:lpstr>PowerPoint Presentation</vt:lpstr>
      <vt:lpstr>Exploratory Data Analysis</vt:lpstr>
      <vt:lpstr>Service calls for Jan 2011 till Dec 2013</vt:lpstr>
      <vt:lpstr>Service calls throughout week shows decreasing trend</vt:lpstr>
      <vt:lpstr>Service provided throughout day</vt:lpstr>
      <vt:lpstr>Sales drilled down to per bill/transaction level</vt:lpstr>
      <vt:lpstr>Business from Customer types across geography</vt:lpstr>
      <vt:lpstr>Top revenue generating Job codes</vt:lpstr>
      <vt:lpstr>PowerPoint Presentation</vt:lpstr>
      <vt:lpstr>PowerPoint Presentation</vt:lpstr>
      <vt:lpstr>PowerPoint Presentation</vt:lpstr>
      <vt:lpstr>Hypothesis Testing</vt:lpstr>
      <vt:lpstr>Correlation matrix:</vt:lpstr>
      <vt:lpstr>Correlation matrix table:</vt:lpstr>
      <vt:lpstr>PowerPoint Presentation</vt:lpstr>
      <vt:lpstr>PowerPoint Presentation</vt:lpstr>
      <vt:lpstr>PowerPoint Presentation</vt:lpstr>
      <vt:lpstr>List of Significant Variables for Model Building </vt:lpstr>
      <vt:lpstr>Lets Build Model</vt:lpstr>
      <vt:lpstr>POC and Model selection</vt:lpstr>
      <vt:lpstr>PowerPoint Presentation</vt:lpstr>
      <vt:lpstr>Final Model using R</vt:lpstr>
      <vt:lpstr>Random Forest(RF)</vt:lpstr>
      <vt:lpstr>PowerPoint Presentation</vt:lpstr>
      <vt:lpstr>Analyzing RF development model performance</vt:lpstr>
      <vt:lpstr>Run RF model on Holdout data</vt:lpstr>
      <vt:lpstr>PowerPoint Presentation</vt:lpstr>
      <vt:lpstr>Analyzing RF model on unseen holdout data</vt:lpstr>
      <vt:lpstr>Conclusion</vt:lpstr>
      <vt:lpstr>Recommendation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 Group 7</dc:title>
  <dc:creator>Microsoft Office User</dc:creator>
  <cp:lastModifiedBy>Microsoft Office User</cp:lastModifiedBy>
  <cp:revision>277</cp:revision>
  <dcterms:created xsi:type="dcterms:W3CDTF">2017-07-09T05:07:13Z</dcterms:created>
  <dcterms:modified xsi:type="dcterms:W3CDTF">2018-01-11T14:59:42Z</dcterms:modified>
</cp:coreProperties>
</file>